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491" r:id="rId3"/>
    <p:sldId id="490" r:id="rId4"/>
    <p:sldId id="260" r:id="rId5"/>
    <p:sldId id="263" r:id="rId6"/>
    <p:sldId id="261" r:id="rId7"/>
    <p:sldId id="267" r:id="rId8"/>
    <p:sldId id="262" r:id="rId9"/>
    <p:sldId id="265" r:id="rId10"/>
    <p:sldId id="264" r:id="rId11"/>
    <p:sldId id="266" r:id="rId12"/>
    <p:sldId id="268" r:id="rId13"/>
    <p:sldId id="269" r:id="rId14"/>
    <p:sldId id="272" r:id="rId15"/>
    <p:sldId id="270" r:id="rId16"/>
    <p:sldId id="271" r:id="rId17"/>
    <p:sldId id="273" r:id="rId18"/>
    <p:sldId id="275" r:id="rId19"/>
    <p:sldId id="274" r:id="rId20"/>
    <p:sldId id="276" r:id="rId21"/>
    <p:sldId id="277" r:id="rId22"/>
    <p:sldId id="278" r:id="rId23"/>
    <p:sldId id="279"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492" r:id="rId43"/>
    <p:sldId id="299"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3"/>
    <p:restoredTop sz="94678"/>
  </p:normalViewPr>
  <p:slideViewPr>
    <p:cSldViewPr snapToGrid="0">
      <p:cViewPr>
        <p:scale>
          <a:sx n="174" d="100"/>
          <a:sy n="174" d="100"/>
        </p:scale>
        <p:origin x="136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49506B-1275-8E46-A70E-44E272F6F637}" type="datetimeFigureOut">
              <a:rPr lang="en-JP" smtClean="0"/>
              <a:t>2024/10/09</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F4C80862-0A9C-C746-9832-EF4BD646483E}" type="slidenum">
              <a:rPr lang="en-JP" smtClean="0"/>
              <a:t>‹#›</a:t>
            </a:fld>
            <a:endParaRPr lang="en-JP"/>
          </a:p>
        </p:txBody>
      </p:sp>
    </p:spTree>
    <p:extLst>
      <p:ext uri="{BB962C8B-B14F-4D97-AF65-F5344CB8AC3E}">
        <p14:creationId xmlns:p14="http://schemas.microsoft.com/office/powerpoint/2010/main" val="3314190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49506B-1275-8E46-A70E-44E272F6F637}" type="datetimeFigureOut">
              <a:rPr lang="en-JP" smtClean="0"/>
              <a:t>2024/10/09</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F4C80862-0A9C-C746-9832-EF4BD646483E}" type="slidenum">
              <a:rPr lang="en-JP" smtClean="0"/>
              <a:t>‹#›</a:t>
            </a:fld>
            <a:endParaRPr lang="en-JP"/>
          </a:p>
        </p:txBody>
      </p:sp>
    </p:spTree>
    <p:extLst>
      <p:ext uri="{BB962C8B-B14F-4D97-AF65-F5344CB8AC3E}">
        <p14:creationId xmlns:p14="http://schemas.microsoft.com/office/powerpoint/2010/main" val="844012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49506B-1275-8E46-A70E-44E272F6F637}" type="datetimeFigureOut">
              <a:rPr lang="en-JP" smtClean="0"/>
              <a:t>2024/10/09</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F4C80862-0A9C-C746-9832-EF4BD646483E}" type="slidenum">
              <a:rPr lang="en-JP" smtClean="0"/>
              <a:t>‹#›</a:t>
            </a:fld>
            <a:endParaRPr lang="en-JP"/>
          </a:p>
        </p:txBody>
      </p:sp>
    </p:spTree>
    <p:extLst>
      <p:ext uri="{BB962C8B-B14F-4D97-AF65-F5344CB8AC3E}">
        <p14:creationId xmlns:p14="http://schemas.microsoft.com/office/powerpoint/2010/main" val="476223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49506B-1275-8E46-A70E-44E272F6F637}" type="datetimeFigureOut">
              <a:rPr lang="en-JP" smtClean="0"/>
              <a:t>2024/10/09</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F4C80862-0A9C-C746-9832-EF4BD646483E}" type="slidenum">
              <a:rPr lang="en-JP" smtClean="0"/>
              <a:t>‹#›</a:t>
            </a:fld>
            <a:endParaRPr lang="en-JP"/>
          </a:p>
        </p:txBody>
      </p:sp>
    </p:spTree>
    <p:extLst>
      <p:ext uri="{BB962C8B-B14F-4D97-AF65-F5344CB8AC3E}">
        <p14:creationId xmlns:p14="http://schemas.microsoft.com/office/powerpoint/2010/main" val="1778545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49506B-1275-8E46-A70E-44E272F6F637}" type="datetimeFigureOut">
              <a:rPr lang="en-JP" smtClean="0"/>
              <a:t>2024/10/09</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F4C80862-0A9C-C746-9832-EF4BD646483E}" type="slidenum">
              <a:rPr lang="en-JP" smtClean="0"/>
              <a:t>‹#›</a:t>
            </a:fld>
            <a:endParaRPr lang="en-JP"/>
          </a:p>
        </p:txBody>
      </p:sp>
    </p:spTree>
    <p:extLst>
      <p:ext uri="{BB962C8B-B14F-4D97-AF65-F5344CB8AC3E}">
        <p14:creationId xmlns:p14="http://schemas.microsoft.com/office/powerpoint/2010/main" val="90670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49506B-1275-8E46-A70E-44E272F6F637}" type="datetimeFigureOut">
              <a:rPr lang="en-JP" smtClean="0"/>
              <a:t>2024/10/09</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F4C80862-0A9C-C746-9832-EF4BD646483E}" type="slidenum">
              <a:rPr lang="en-JP" smtClean="0"/>
              <a:t>‹#›</a:t>
            </a:fld>
            <a:endParaRPr lang="en-JP"/>
          </a:p>
        </p:txBody>
      </p:sp>
    </p:spTree>
    <p:extLst>
      <p:ext uri="{BB962C8B-B14F-4D97-AF65-F5344CB8AC3E}">
        <p14:creationId xmlns:p14="http://schemas.microsoft.com/office/powerpoint/2010/main" val="1639101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49506B-1275-8E46-A70E-44E272F6F637}" type="datetimeFigureOut">
              <a:rPr lang="en-JP" smtClean="0"/>
              <a:t>2024/10/09</a:t>
            </a:fld>
            <a:endParaRPr lang="en-JP"/>
          </a:p>
        </p:txBody>
      </p:sp>
      <p:sp>
        <p:nvSpPr>
          <p:cNvPr id="8" name="Footer Placeholder 7"/>
          <p:cNvSpPr>
            <a:spLocks noGrp="1"/>
          </p:cNvSpPr>
          <p:nvPr>
            <p:ph type="ftr" sz="quarter" idx="11"/>
          </p:nvPr>
        </p:nvSpPr>
        <p:spPr/>
        <p:txBody>
          <a:bodyPr/>
          <a:lstStyle/>
          <a:p>
            <a:endParaRPr lang="en-JP"/>
          </a:p>
        </p:txBody>
      </p:sp>
      <p:sp>
        <p:nvSpPr>
          <p:cNvPr id="9" name="Slide Number Placeholder 8"/>
          <p:cNvSpPr>
            <a:spLocks noGrp="1"/>
          </p:cNvSpPr>
          <p:nvPr>
            <p:ph type="sldNum" sz="quarter" idx="12"/>
          </p:nvPr>
        </p:nvSpPr>
        <p:spPr/>
        <p:txBody>
          <a:bodyPr/>
          <a:lstStyle/>
          <a:p>
            <a:fld id="{F4C80862-0A9C-C746-9832-EF4BD646483E}" type="slidenum">
              <a:rPr lang="en-JP" smtClean="0"/>
              <a:t>‹#›</a:t>
            </a:fld>
            <a:endParaRPr lang="en-JP"/>
          </a:p>
        </p:txBody>
      </p:sp>
    </p:spTree>
    <p:extLst>
      <p:ext uri="{BB962C8B-B14F-4D97-AF65-F5344CB8AC3E}">
        <p14:creationId xmlns:p14="http://schemas.microsoft.com/office/powerpoint/2010/main" val="2586539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49506B-1275-8E46-A70E-44E272F6F637}" type="datetimeFigureOut">
              <a:rPr lang="en-JP" smtClean="0"/>
              <a:t>2024/10/09</a:t>
            </a:fld>
            <a:endParaRPr lang="en-JP"/>
          </a:p>
        </p:txBody>
      </p:sp>
      <p:sp>
        <p:nvSpPr>
          <p:cNvPr id="4" name="Footer Placeholder 3"/>
          <p:cNvSpPr>
            <a:spLocks noGrp="1"/>
          </p:cNvSpPr>
          <p:nvPr>
            <p:ph type="ftr" sz="quarter" idx="11"/>
          </p:nvPr>
        </p:nvSpPr>
        <p:spPr/>
        <p:txBody>
          <a:bodyPr/>
          <a:lstStyle/>
          <a:p>
            <a:endParaRPr lang="en-JP"/>
          </a:p>
        </p:txBody>
      </p:sp>
      <p:sp>
        <p:nvSpPr>
          <p:cNvPr id="5" name="Slide Number Placeholder 4"/>
          <p:cNvSpPr>
            <a:spLocks noGrp="1"/>
          </p:cNvSpPr>
          <p:nvPr>
            <p:ph type="sldNum" sz="quarter" idx="12"/>
          </p:nvPr>
        </p:nvSpPr>
        <p:spPr/>
        <p:txBody>
          <a:bodyPr/>
          <a:lstStyle/>
          <a:p>
            <a:fld id="{F4C80862-0A9C-C746-9832-EF4BD646483E}" type="slidenum">
              <a:rPr lang="en-JP" smtClean="0"/>
              <a:t>‹#›</a:t>
            </a:fld>
            <a:endParaRPr lang="en-JP"/>
          </a:p>
        </p:txBody>
      </p:sp>
    </p:spTree>
    <p:extLst>
      <p:ext uri="{BB962C8B-B14F-4D97-AF65-F5344CB8AC3E}">
        <p14:creationId xmlns:p14="http://schemas.microsoft.com/office/powerpoint/2010/main" val="2697503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49506B-1275-8E46-A70E-44E272F6F637}" type="datetimeFigureOut">
              <a:rPr lang="en-JP" smtClean="0"/>
              <a:t>2024/10/09</a:t>
            </a:fld>
            <a:endParaRPr lang="en-JP"/>
          </a:p>
        </p:txBody>
      </p:sp>
      <p:sp>
        <p:nvSpPr>
          <p:cNvPr id="3" name="Footer Placeholder 2"/>
          <p:cNvSpPr>
            <a:spLocks noGrp="1"/>
          </p:cNvSpPr>
          <p:nvPr>
            <p:ph type="ftr" sz="quarter" idx="11"/>
          </p:nvPr>
        </p:nvSpPr>
        <p:spPr/>
        <p:txBody>
          <a:bodyPr/>
          <a:lstStyle/>
          <a:p>
            <a:endParaRPr lang="en-JP"/>
          </a:p>
        </p:txBody>
      </p:sp>
      <p:sp>
        <p:nvSpPr>
          <p:cNvPr id="4" name="Slide Number Placeholder 3"/>
          <p:cNvSpPr>
            <a:spLocks noGrp="1"/>
          </p:cNvSpPr>
          <p:nvPr>
            <p:ph type="sldNum" sz="quarter" idx="12"/>
          </p:nvPr>
        </p:nvSpPr>
        <p:spPr/>
        <p:txBody>
          <a:bodyPr/>
          <a:lstStyle/>
          <a:p>
            <a:fld id="{F4C80862-0A9C-C746-9832-EF4BD646483E}" type="slidenum">
              <a:rPr lang="en-JP" smtClean="0"/>
              <a:t>‹#›</a:t>
            </a:fld>
            <a:endParaRPr lang="en-JP"/>
          </a:p>
        </p:txBody>
      </p:sp>
    </p:spTree>
    <p:extLst>
      <p:ext uri="{BB962C8B-B14F-4D97-AF65-F5344CB8AC3E}">
        <p14:creationId xmlns:p14="http://schemas.microsoft.com/office/powerpoint/2010/main" val="643284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49506B-1275-8E46-A70E-44E272F6F637}" type="datetimeFigureOut">
              <a:rPr lang="en-JP" smtClean="0"/>
              <a:t>2024/10/09</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F4C80862-0A9C-C746-9832-EF4BD646483E}" type="slidenum">
              <a:rPr lang="en-JP" smtClean="0"/>
              <a:t>‹#›</a:t>
            </a:fld>
            <a:endParaRPr lang="en-JP"/>
          </a:p>
        </p:txBody>
      </p:sp>
    </p:spTree>
    <p:extLst>
      <p:ext uri="{BB962C8B-B14F-4D97-AF65-F5344CB8AC3E}">
        <p14:creationId xmlns:p14="http://schemas.microsoft.com/office/powerpoint/2010/main" val="3201018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49506B-1275-8E46-A70E-44E272F6F637}" type="datetimeFigureOut">
              <a:rPr lang="en-JP" smtClean="0"/>
              <a:t>2024/10/09</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F4C80862-0A9C-C746-9832-EF4BD646483E}" type="slidenum">
              <a:rPr lang="en-JP" smtClean="0"/>
              <a:t>‹#›</a:t>
            </a:fld>
            <a:endParaRPr lang="en-JP"/>
          </a:p>
        </p:txBody>
      </p:sp>
    </p:spTree>
    <p:extLst>
      <p:ext uri="{BB962C8B-B14F-4D97-AF65-F5344CB8AC3E}">
        <p14:creationId xmlns:p14="http://schemas.microsoft.com/office/powerpoint/2010/main" val="209901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749506B-1275-8E46-A70E-44E272F6F637}" type="datetimeFigureOut">
              <a:rPr lang="en-JP" smtClean="0"/>
              <a:t>2024/10/09</a:t>
            </a:fld>
            <a:endParaRPr lang="en-JP"/>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JP"/>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4C80862-0A9C-C746-9832-EF4BD646483E}" type="slidenum">
              <a:rPr lang="en-JP" smtClean="0"/>
              <a:t>‹#›</a:t>
            </a:fld>
            <a:endParaRPr lang="en-JP"/>
          </a:p>
        </p:txBody>
      </p:sp>
    </p:spTree>
    <p:extLst>
      <p:ext uri="{BB962C8B-B14F-4D97-AF65-F5344CB8AC3E}">
        <p14:creationId xmlns:p14="http://schemas.microsoft.com/office/powerpoint/2010/main" val="3457943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9.pn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17.png"/><Relationship Id="rId4" Type="http://schemas.openxmlformats.org/officeDocument/2006/relationships/image" Target="../media/image34.png"/><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emf"/></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0.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DE692C-9A8E-FF39-5E99-1AD30A79C7F5}"/>
              </a:ext>
            </a:extLst>
          </p:cNvPr>
          <p:cNvSpPr txBox="1"/>
          <p:nvPr/>
        </p:nvSpPr>
        <p:spPr>
          <a:xfrm>
            <a:off x="4225160" y="0"/>
            <a:ext cx="4918840" cy="307777"/>
          </a:xfrm>
          <a:prstGeom prst="rect">
            <a:avLst/>
          </a:prstGeom>
          <a:noFill/>
        </p:spPr>
        <p:txBody>
          <a:bodyPr wrap="square" rtlCol="0">
            <a:spAutoFit/>
          </a:bodyPr>
          <a:lstStyle/>
          <a:p>
            <a:r>
              <a:rPr lang="en-JP" sz="1400" dirty="0">
                <a:latin typeface="Yu Gothic" panose="020B0400000000000000" pitchFamily="34" charset="-128"/>
                <a:ea typeface="Yu Gothic" panose="020B0400000000000000" pitchFamily="34" charset="-128"/>
              </a:rPr>
              <a:t>2024年10月10日</a:t>
            </a:r>
            <a:r>
              <a:rPr lang="ja-JP" altLang="en-US" sz="1400">
                <a:latin typeface="Yu Gothic" panose="020B0400000000000000" pitchFamily="34" charset="-128"/>
                <a:ea typeface="Yu Gothic" panose="020B0400000000000000" pitchFamily="34" charset="-128"/>
              </a:rPr>
              <a:t> 多地点合同メディカル・カンファレンス</a:t>
            </a:r>
            <a:endParaRPr lang="en-JP" sz="1400" dirty="0">
              <a:latin typeface="Yu Gothic" panose="020B0400000000000000" pitchFamily="34" charset="-128"/>
              <a:ea typeface="Yu Gothic" panose="020B0400000000000000" pitchFamily="34" charset="-128"/>
            </a:endParaRPr>
          </a:p>
        </p:txBody>
      </p:sp>
      <p:sp>
        <p:nvSpPr>
          <p:cNvPr id="5" name="TextBox 4">
            <a:extLst>
              <a:ext uri="{FF2B5EF4-FFF2-40B4-BE49-F238E27FC236}">
                <a16:creationId xmlns:a16="http://schemas.microsoft.com/office/drawing/2014/main" id="{2049E55D-7662-60BD-234F-C2D7F6F7D2EE}"/>
              </a:ext>
            </a:extLst>
          </p:cNvPr>
          <p:cNvSpPr txBox="1"/>
          <p:nvPr/>
        </p:nvSpPr>
        <p:spPr>
          <a:xfrm>
            <a:off x="1553278" y="1127356"/>
            <a:ext cx="6088526" cy="1077218"/>
          </a:xfrm>
          <a:prstGeom prst="rect">
            <a:avLst/>
          </a:prstGeom>
          <a:noFill/>
        </p:spPr>
        <p:txBody>
          <a:bodyPr wrap="none" rtlCol="0">
            <a:spAutoFit/>
          </a:bodyPr>
          <a:lstStyle/>
          <a:p>
            <a:pPr algn="ctr" fontAlgn="base"/>
            <a:r>
              <a:rPr lang="en-AU" sz="3200" b="1" i="0" u="none" strike="noStrike" dirty="0">
                <a:solidFill>
                  <a:srgbClr val="000000"/>
                </a:solidFill>
                <a:effectLst/>
                <a:latin typeface="游ゴシック Medium" panose="020B0400000000000000" pitchFamily="34" charset="-128"/>
                <a:ea typeface="游ゴシック Medium" panose="020B0400000000000000" pitchFamily="34" charset="-128"/>
              </a:rPr>
              <a:t>C-CAT</a:t>
            </a:r>
            <a:r>
              <a:rPr lang="ja-JP" altLang="en-US" sz="3200" b="1" i="0" u="none" strike="noStrike">
                <a:solidFill>
                  <a:srgbClr val="000000"/>
                </a:solidFill>
                <a:effectLst/>
                <a:latin typeface="游ゴシック Medium" panose="020B0400000000000000" pitchFamily="34" charset="-128"/>
                <a:ea typeface="游ゴシック Medium" panose="020B0400000000000000" pitchFamily="34" charset="-128"/>
              </a:rPr>
              <a:t>データの使い方や問題点</a:t>
            </a:r>
            <a:endParaRPr lang="en-US" altLang="ja-JP" sz="3200" b="1" i="0" u="none" strike="noStrike" dirty="0">
              <a:solidFill>
                <a:srgbClr val="000000"/>
              </a:solidFill>
              <a:effectLst/>
              <a:latin typeface="游ゴシック Medium" panose="020B0400000000000000" pitchFamily="34" charset="-128"/>
              <a:ea typeface="游ゴシック Medium" panose="020B0400000000000000" pitchFamily="34" charset="-128"/>
            </a:endParaRPr>
          </a:p>
          <a:p>
            <a:pPr algn="ctr" fontAlgn="base"/>
            <a:r>
              <a:rPr lang="ja-JP" altLang="en-US" sz="3200" b="1" i="0" u="none" strike="noStrike">
                <a:solidFill>
                  <a:srgbClr val="000000"/>
                </a:solidFill>
                <a:effectLst/>
                <a:latin typeface="游ゴシック Medium" panose="020B0400000000000000" pitchFamily="34" charset="-128"/>
                <a:ea typeface="游ゴシック Medium" panose="020B0400000000000000" pitchFamily="34" charset="-128"/>
              </a:rPr>
              <a:t>解決のための手段など</a:t>
            </a:r>
          </a:p>
        </p:txBody>
      </p:sp>
      <p:sp>
        <p:nvSpPr>
          <p:cNvPr id="6" name="TextBox 5">
            <a:extLst>
              <a:ext uri="{FF2B5EF4-FFF2-40B4-BE49-F238E27FC236}">
                <a16:creationId xmlns:a16="http://schemas.microsoft.com/office/drawing/2014/main" id="{7A30DCC3-9B92-C01A-AFCC-ACB628C2B4E6}"/>
              </a:ext>
            </a:extLst>
          </p:cNvPr>
          <p:cNvSpPr txBox="1"/>
          <p:nvPr/>
        </p:nvSpPr>
        <p:spPr>
          <a:xfrm>
            <a:off x="1658381" y="2828835"/>
            <a:ext cx="5827237" cy="1200329"/>
          </a:xfrm>
          <a:prstGeom prst="rect">
            <a:avLst/>
          </a:prstGeom>
          <a:noFill/>
        </p:spPr>
        <p:txBody>
          <a:bodyPr wrap="none" rtlCol="0">
            <a:spAutoFit/>
          </a:bodyPr>
          <a:lstStyle/>
          <a:p>
            <a:pPr algn="ctr"/>
            <a:r>
              <a:rPr lang="ja-JP" altLang="en-US" sz="2400">
                <a:latin typeface="Hiragino Kaku Gothic Pro W3" panose="020B0300000000000000" pitchFamily="34" charset="-128"/>
                <a:ea typeface="Hiragino Kaku Gothic Pro W3" panose="020B0300000000000000" pitchFamily="34" charset="-128"/>
              </a:rPr>
              <a:t>国立がんセンター研究所 細胞情報学分野</a:t>
            </a:r>
          </a:p>
          <a:p>
            <a:pPr algn="ctr"/>
            <a:r>
              <a:rPr lang="en-JP" sz="2400" dirty="0">
                <a:latin typeface="Hiragino Kaku Gothic Pro W3" panose="020B0300000000000000" pitchFamily="34" charset="-128"/>
                <a:ea typeface="Hiragino Kaku Gothic Pro W3" panose="020B0300000000000000" pitchFamily="34" charset="-128"/>
              </a:rPr>
              <a:t>東京都立駒込病院</a:t>
            </a:r>
            <a:r>
              <a:rPr lang="ja-JP" altLang="en-US" sz="2400">
                <a:latin typeface="Hiragino Kaku Gothic Pro W3" panose="020B0300000000000000" pitchFamily="34" charset="-128"/>
                <a:ea typeface="Hiragino Kaku Gothic Pro W3" panose="020B0300000000000000" pitchFamily="34" charset="-128"/>
              </a:rPr>
              <a:t>　</a:t>
            </a:r>
            <a:r>
              <a:rPr lang="en-JP" sz="2400" dirty="0">
                <a:latin typeface="Hiragino Kaku Gothic Pro W3" panose="020B0300000000000000" pitchFamily="34" charset="-128"/>
                <a:ea typeface="Hiragino Kaku Gothic Pro W3" panose="020B0300000000000000" pitchFamily="34" charset="-128"/>
              </a:rPr>
              <a:t>骨軟部腫瘍科</a:t>
            </a:r>
          </a:p>
          <a:p>
            <a:pPr algn="ctr"/>
            <a:r>
              <a:rPr lang="en-JP" sz="2400" dirty="0">
                <a:latin typeface="Hiragino Kaku Gothic Pro W3" panose="020B0300000000000000" pitchFamily="34" charset="-128"/>
                <a:ea typeface="Hiragino Kaku Gothic Pro W3" panose="020B0300000000000000" pitchFamily="34" charset="-128"/>
              </a:rPr>
              <a:t>池上</a:t>
            </a:r>
            <a:r>
              <a:rPr lang="ja-JP" altLang="en-US" sz="2400">
                <a:latin typeface="Hiragino Kaku Gothic Pro W3" panose="020B0300000000000000" pitchFamily="34" charset="-128"/>
                <a:ea typeface="Hiragino Kaku Gothic Pro W3" panose="020B0300000000000000" pitchFamily="34" charset="-128"/>
              </a:rPr>
              <a:t>　</a:t>
            </a:r>
            <a:r>
              <a:rPr lang="en-JP" sz="2400" dirty="0">
                <a:latin typeface="Hiragino Kaku Gothic Pro W3" panose="020B0300000000000000" pitchFamily="34" charset="-128"/>
                <a:ea typeface="Hiragino Kaku Gothic Pro W3" panose="020B0300000000000000" pitchFamily="34" charset="-128"/>
              </a:rPr>
              <a:t>政周</a:t>
            </a:r>
          </a:p>
        </p:txBody>
      </p:sp>
      <p:sp>
        <p:nvSpPr>
          <p:cNvPr id="7" name="Slide Number Placeholder 2">
            <a:extLst>
              <a:ext uri="{FF2B5EF4-FFF2-40B4-BE49-F238E27FC236}">
                <a16:creationId xmlns:a16="http://schemas.microsoft.com/office/drawing/2014/main" id="{997693ED-2E81-6740-7782-5D78BD9BFEC0}"/>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1</a:t>
            </a:fld>
            <a:endParaRPr lang="en-JP"/>
          </a:p>
        </p:txBody>
      </p:sp>
      <p:pic>
        <p:nvPicPr>
          <p:cNvPr id="8" name="Picture 7">
            <a:extLst>
              <a:ext uri="{FF2B5EF4-FFF2-40B4-BE49-F238E27FC236}">
                <a16:creationId xmlns:a16="http://schemas.microsoft.com/office/drawing/2014/main" id="{E8F8CFF5-320A-BE11-D4E3-88B99801E03C}"/>
              </a:ext>
            </a:extLst>
          </p:cNvPr>
          <p:cNvPicPr>
            <a:picLocks noChangeAspect="1"/>
          </p:cNvPicPr>
          <p:nvPr/>
        </p:nvPicPr>
        <p:blipFill>
          <a:blip r:embed="rId2">
            <a:alphaModFix/>
          </a:blip>
          <a:stretch>
            <a:fillRect/>
          </a:stretch>
        </p:blipFill>
        <p:spPr>
          <a:xfrm>
            <a:off x="5498225" y="4293657"/>
            <a:ext cx="3581400" cy="2083966"/>
          </a:xfrm>
          <a:prstGeom prst="ellipse">
            <a:avLst/>
          </a:prstGeom>
          <a:ln>
            <a:noFill/>
          </a:ln>
          <a:effectLst>
            <a:softEdge rad="112500"/>
          </a:effectLst>
        </p:spPr>
      </p:pic>
      <p:pic>
        <p:nvPicPr>
          <p:cNvPr id="9" name="Picture 8">
            <a:extLst>
              <a:ext uri="{FF2B5EF4-FFF2-40B4-BE49-F238E27FC236}">
                <a16:creationId xmlns:a16="http://schemas.microsoft.com/office/drawing/2014/main" id="{665E6348-13B3-ACDD-4B40-F6C051D2D9D0}"/>
              </a:ext>
            </a:extLst>
          </p:cNvPr>
          <p:cNvPicPr>
            <a:picLocks noChangeAspect="1"/>
          </p:cNvPicPr>
          <p:nvPr/>
        </p:nvPicPr>
        <p:blipFill>
          <a:blip r:embed="rId3"/>
          <a:stretch>
            <a:fillRect/>
          </a:stretch>
        </p:blipFill>
        <p:spPr>
          <a:xfrm>
            <a:off x="400379" y="4338800"/>
            <a:ext cx="3053519" cy="1993681"/>
          </a:xfrm>
          <a:prstGeom prst="ellipse">
            <a:avLst/>
          </a:prstGeom>
          <a:ln w="63500" cap="rnd">
            <a:solidFill>
              <a:schemeClr val="bg1"/>
            </a:solidFill>
          </a:ln>
          <a:effectLst>
            <a:outerShdw blurRad="381000" dist="292100" dir="5400000" sx="-80000" sy="-18000" rotWithShape="0">
              <a:schemeClr val="bg1">
                <a:alpha val="22000"/>
              </a:scheme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descr="A qr code with a cartoon cat&#10;&#10;Description automatically generated">
            <a:extLst>
              <a:ext uri="{FF2B5EF4-FFF2-40B4-BE49-F238E27FC236}">
                <a16:creationId xmlns:a16="http://schemas.microsoft.com/office/drawing/2014/main" id="{E13D9682-7264-D9AF-9890-B998F7271596}"/>
              </a:ext>
            </a:extLst>
          </p:cNvPr>
          <p:cNvPicPr>
            <a:picLocks noChangeAspect="1"/>
          </p:cNvPicPr>
          <p:nvPr/>
        </p:nvPicPr>
        <p:blipFill>
          <a:blip r:embed="rId4"/>
          <a:stretch>
            <a:fillRect/>
          </a:stretch>
        </p:blipFill>
        <p:spPr>
          <a:xfrm>
            <a:off x="3563006" y="4474888"/>
            <a:ext cx="2017986" cy="2017986"/>
          </a:xfrm>
          <a:prstGeom prst="rect">
            <a:avLst/>
          </a:prstGeom>
        </p:spPr>
      </p:pic>
      <p:sp>
        <p:nvSpPr>
          <p:cNvPr id="10" name="TextBox 9">
            <a:extLst>
              <a:ext uri="{FF2B5EF4-FFF2-40B4-BE49-F238E27FC236}">
                <a16:creationId xmlns:a16="http://schemas.microsoft.com/office/drawing/2014/main" id="{7E497CE8-B0BE-4BCD-0ACA-B98691A4293D}"/>
              </a:ext>
            </a:extLst>
          </p:cNvPr>
          <p:cNvSpPr txBox="1"/>
          <p:nvPr/>
        </p:nvSpPr>
        <p:spPr>
          <a:xfrm>
            <a:off x="139065" y="6486148"/>
            <a:ext cx="8571577" cy="369332"/>
          </a:xfrm>
          <a:prstGeom prst="rect">
            <a:avLst/>
          </a:prstGeom>
          <a:noFill/>
        </p:spPr>
        <p:txBody>
          <a:bodyPr wrap="none" rtlCol="0">
            <a:spAutoFit/>
          </a:bodyPr>
          <a:lstStyle/>
          <a:p>
            <a:r>
              <a:rPr lang="en-JP" dirty="0"/>
              <a:t>本日のスライドはQRコードからダウンロード頂けます（最後のスライドで再掲）</a:t>
            </a:r>
          </a:p>
        </p:txBody>
      </p:sp>
    </p:spTree>
    <p:extLst>
      <p:ext uri="{BB962C8B-B14F-4D97-AF65-F5344CB8AC3E}">
        <p14:creationId xmlns:p14="http://schemas.microsoft.com/office/powerpoint/2010/main" val="1394429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F33E6-E359-7701-7C03-066B520D125B}"/>
            </a:ext>
          </a:extLst>
        </p:cNvPr>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D28EA2F9-F7EB-13C1-3871-0D9D97EE9E16}"/>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10</a:t>
            </a:fld>
            <a:endParaRPr lang="en-JP"/>
          </a:p>
        </p:txBody>
      </p:sp>
      <p:sp>
        <p:nvSpPr>
          <p:cNvPr id="2" name="TextBox 1">
            <a:extLst>
              <a:ext uri="{FF2B5EF4-FFF2-40B4-BE49-F238E27FC236}">
                <a16:creationId xmlns:a16="http://schemas.microsoft.com/office/drawing/2014/main" id="{CB0C8C90-77C5-AC3F-8923-ED98A63B9B2B}"/>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データを入手しても研究を考えられない</a:t>
            </a:r>
          </a:p>
        </p:txBody>
      </p:sp>
      <p:cxnSp>
        <p:nvCxnSpPr>
          <p:cNvPr id="3" name="Straight Connector 2">
            <a:extLst>
              <a:ext uri="{FF2B5EF4-FFF2-40B4-BE49-F238E27FC236}">
                <a16:creationId xmlns:a16="http://schemas.microsoft.com/office/drawing/2014/main" id="{60690017-F012-03F0-5936-629EA79564F3}"/>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C144441-97CB-417A-8FB8-1555287547A0}"/>
              </a:ext>
            </a:extLst>
          </p:cNvPr>
          <p:cNvPicPr>
            <a:picLocks noChangeAspect="1"/>
          </p:cNvPicPr>
          <p:nvPr/>
        </p:nvPicPr>
        <p:blipFill>
          <a:blip r:embed="rId2"/>
          <a:stretch>
            <a:fillRect/>
          </a:stretch>
        </p:blipFill>
        <p:spPr>
          <a:xfrm>
            <a:off x="465083" y="836699"/>
            <a:ext cx="7772400" cy="3713154"/>
          </a:xfrm>
          <a:prstGeom prst="rect">
            <a:avLst/>
          </a:prstGeom>
        </p:spPr>
      </p:pic>
      <p:sp>
        <p:nvSpPr>
          <p:cNvPr id="5" name="TextBox 4">
            <a:extLst>
              <a:ext uri="{FF2B5EF4-FFF2-40B4-BE49-F238E27FC236}">
                <a16:creationId xmlns:a16="http://schemas.microsoft.com/office/drawing/2014/main" id="{42040DF7-2951-8837-1092-619D420B0F4E}"/>
              </a:ext>
            </a:extLst>
          </p:cNvPr>
          <p:cNvSpPr txBox="1"/>
          <p:nvPr/>
        </p:nvSpPr>
        <p:spPr>
          <a:xfrm>
            <a:off x="987972" y="4753802"/>
            <a:ext cx="7002238" cy="1200329"/>
          </a:xfrm>
          <a:prstGeom prst="rect">
            <a:avLst/>
          </a:prstGeom>
          <a:noFill/>
        </p:spPr>
        <p:txBody>
          <a:bodyPr wrap="none" rtlCol="0">
            <a:spAutoFit/>
          </a:bodyPr>
          <a:lstStyle/>
          <a:p>
            <a:r>
              <a:rPr lang="en-JP" dirty="0"/>
              <a:t>数百万行×数百列のエクセルファイルの情報処理は人間には不可能</a:t>
            </a:r>
          </a:p>
          <a:p>
            <a:r>
              <a:rPr lang="en-JP" dirty="0"/>
              <a:t>臨床情報と遺伝子変異情報は別のファイルに分かれている</a:t>
            </a:r>
          </a:p>
          <a:p>
            <a:r>
              <a:rPr lang="en-JP" dirty="0"/>
              <a:t>ビッグデータ解析にはプログラミングが不可欠</a:t>
            </a:r>
          </a:p>
          <a:p>
            <a:r>
              <a:rPr lang="en-JP" dirty="0"/>
              <a:t>しかし多忙な臨床医にはプログラミングを行う時間がない</a:t>
            </a:r>
          </a:p>
        </p:txBody>
      </p:sp>
      <p:sp>
        <p:nvSpPr>
          <p:cNvPr id="6" name="TextBox 5">
            <a:extLst>
              <a:ext uri="{FF2B5EF4-FFF2-40B4-BE49-F238E27FC236}">
                <a16:creationId xmlns:a16="http://schemas.microsoft.com/office/drawing/2014/main" id="{75B1FF65-68C2-844D-B919-1D46FF241DC3}"/>
              </a:ext>
            </a:extLst>
          </p:cNvPr>
          <p:cNvSpPr txBox="1"/>
          <p:nvPr/>
        </p:nvSpPr>
        <p:spPr>
          <a:xfrm>
            <a:off x="1436831" y="6225251"/>
            <a:ext cx="5598071" cy="369332"/>
          </a:xfrm>
          <a:prstGeom prst="rect">
            <a:avLst/>
          </a:prstGeom>
          <a:noFill/>
        </p:spPr>
        <p:txBody>
          <a:bodyPr wrap="none" rtlCol="0">
            <a:spAutoFit/>
          </a:bodyPr>
          <a:lstStyle/>
          <a:p>
            <a:r>
              <a:rPr lang="en-JP" dirty="0"/>
              <a:t>cBioPortalのような概観できるソフトウェアが欲しい</a:t>
            </a:r>
          </a:p>
        </p:txBody>
      </p:sp>
    </p:spTree>
    <p:extLst>
      <p:ext uri="{BB962C8B-B14F-4D97-AF65-F5344CB8AC3E}">
        <p14:creationId xmlns:p14="http://schemas.microsoft.com/office/powerpoint/2010/main" val="3012428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6BC73-ED62-D60F-DE4D-DAAC428D721B}"/>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40EC75D8-1D8F-0644-B4C1-AA2B78C27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2528" y="4992414"/>
            <a:ext cx="1511470" cy="1865586"/>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2">
            <a:extLst>
              <a:ext uri="{FF2B5EF4-FFF2-40B4-BE49-F238E27FC236}">
                <a16:creationId xmlns:a16="http://schemas.microsoft.com/office/drawing/2014/main" id="{97246683-79CA-CC43-66A0-94829C39BA17}"/>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11</a:t>
            </a:fld>
            <a:endParaRPr lang="en-JP"/>
          </a:p>
        </p:txBody>
      </p:sp>
      <p:sp>
        <p:nvSpPr>
          <p:cNvPr id="2" name="TextBox 1">
            <a:extLst>
              <a:ext uri="{FF2B5EF4-FFF2-40B4-BE49-F238E27FC236}">
                <a16:creationId xmlns:a16="http://schemas.microsoft.com/office/drawing/2014/main" id="{73ED944A-62AE-5B8F-46BA-404066691BD0}"/>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C-CAT用のcBioPortalを勝手につくりました</a:t>
            </a:r>
          </a:p>
        </p:txBody>
      </p:sp>
      <p:cxnSp>
        <p:nvCxnSpPr>
          <p:cNvPr id="3" name="Straight Connector 2">
            <a:extLst>
              <a:ext uri="{FF2B5EF4-FFF2-40B4-BE49-F238E27FC236}">
                <a16:creationId xmlns:a16="http://schemas.microsoft.com/office/drawing/2014/main" id="{1A23CD87-6CBC-FEC0-AA12-2C3A9A97234F}"/>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6956897-364E-2C16-9606-192607575BA2}"/>
              </a:ext>
            </a:extLst>
          </p:cNvPr>
          <p:cNvSpPr txBox="1"/>
          <p:nvPr/>
        </p:nvSpPr>
        <p:spPr>
          <a:xfrm>
            <a:off x="317388" y="765616"/>
            <a:ext cx="8788624" cy="369332"/>
          </a:xfrm>
          <a:prstGeom prst="rect">
            <a:avLst/>
          </a:prstGeom>
          <a:noFill/>
        </p:spPr>
        <p:txBody>
          <a:bodyPr wrap="none" rtlCol="0">
            <a:spAutoFit/>
          </a:bodyPr>
          <a:lstStyle/>
          <a:p>
            <a:r>
              <a:rPr lang="en-AU" b="0" i="0" u="none" strike="noStrike" dirty="0">
                <a:solidFill>
                  <a:srgbClr val="1F2328"/>
                </a:solidFill>
                <a:effectLst/>
                <a:latin typeface="-apple-system"/>
              </a:rPr>
              <a:t>FELIS: Functions Especially for </a:t>
            </a:r>
            <a:r>
              <a:rPr lang="en-AU" b="0" i="0" u="none" strike="noStrike" dirty="0" err="1">
                <a:solidFill>
                  <a:srgbClr val="1F2328"/>
                </a:solidFill>
                <a:effectLst/>
                <a:latin typeface="-apple-system"/>
              </a:rPr>
              <a:t>LIquid</a:t>
            </a:r>
            <a:r>
              <a:rPr lang="en-AU" b="0" i="0" u="none" strike="noStrike" dirty="0">
                <a:solidFill>
                  <a:srgbClr val="1F2328"/>
                </a:solidFill>
                <a:effectLst/>
                <a:latin typeface="-apple-system"/>
              </a:rPr>
              <a:t> and Solid tumor clinical sequencing for C-CAT database</a:t>
            </a:r>
            <a:endParaRPr lang="en-JP" dirty="0"/>
          </a:p>
        </p:txBody>
      </p:sp>
      <p:pic>
        <p:nvPicPr>
          <p:cNvPr id="8" name="Picture 7">
            <a:extLst>
              <a:ext uri="{FF2B5EF4-FFF2-40B4-BE49-F238E27FC236}">
                <a16:creationId xmlns:a16="http://schemas.microsoft.com/office/drawing/2014/main" id="{AE756A7E-632F-E1CC-6C30-1FEEF5AAD5CF}"/>
              </a:ext>
            </a:extLst>
          </p:cNvPr>
          <p:cNvPicPr>
            <a:picLocks noChangeAspect="1"/>
          </p:cNvPicPr>
          <p:nvPr/>
        </p:nvPicPr>
        <p:blipFill>
          <a:blip r:embed="rId3"/>
          <a:stretch>
            <a:fillRect/>
          </a:stretch>
        </p:blipFill>
        <p:spPr>
          <a:xfrm>
            <a:off x="317388" y="1157449"/>
            <a:ext cx="4561467" cy="5700551"/>
          </a:xfrm>
          <a:prstGeom prst="rect">
            <a:avLst/>
          </a:prstGeom>
        </p:spPr>
      </p:pic>
      <p:sp>
        <p:nvSpPr>
          <p:cNvPr id="9" name="TextBox 8">
            <a:extLst>
              <a:ext uri="{FF2B5EF4-FFF2-40B4-BE49-F238E27FC236}">
                <a16:creationId xmlns:a16="http://schemas.microsoft.com/office/drawing/2014/main" id="{3DC2B02A-F3BE-3007-BD64-2DB7EFED39E5}"/>
              </a:ext>
            </a:extLst>
          </p:cNvPr>
          <p:cNvSpPr txBox="1"/>
          <p:nvPr/>
        </p:nvSpPr>
        <p:spPr>
          <a:xfrm>
            <a:off x="5254247" y="6468806"/>
            <a:ext cx="2378280" cy="369332"/>
          </a:xfrm>
          <a:prstGeom prst="rect">
            <a:avLst/>
          </a:prstGeom>
          <a:noFill/>
        </p:spPr>
        <p:txBody>
          <a:bodyPr wrap="none" rtlCol="0">
            <a:spAutoFit/>
          </a:bodyPr>
          <a:lstStyle/>
          <a:p>
            <a:r>
              <a:rPr lang="en-JP" dirty="0"/>
              <a:t>Open source software</a:t>
            </a:r>
          </a:p>
        </p:txBody>
      </p:sp>
      <p:sp>
        <p:nvSpPr>
          <p:cNvPr id="10" name="TextBox 9">
            <a:extLst>
              <a:ext uri="{FF2B5EF4-FFF2-40B4-BE49-F238E27FC236}">
                <a16:creationId xmlns:a16="http://schemas.microsoft.com/office/drawing/2014/main" id="{C86E1635-9C4D-187B-0AF4-C782BE873F1E}"/>
              </a:ext>
            </a:extLst>
          </p:cNvPr>
          <p:cNvSpPr txBox="1"/>
          <p:nvPr/>
        </p:nvSpPr>
        <p:spPr>
          <a:xfrm>
            <a:off x="5220088" y="4490215"/>
            <a:ext cx="3830729" cy="369332"/>
          </a:xfrm>
          <a:prstGeom prst="rect">
            <a:avLst/>
          </a:prstGeom>
          <a:noFill/>
        </p:spPr>
        <p:txBody>
          <a:bodyPr wrap="none" rtlCol="0">
            <a:spAutoFit/>
          </a:bodyPr>
          <a:lstStyle/>
          <a:p>
            <a:r>
              <a:rPr lang="en-JP" dirty="0"/>
              <a:t>Figures and tables, Ready for publish</a:t>
            </a:r>
          </a:p>
        </p:txBody>
      </p:sp>
      <p:sp>
        <p:nvSpPr>
          <p:cNvPr id="11" name="TextBox 10">
            <a:extLst>
              <a:ext uri="{FF2B5EF4-FFF2-40B4-BE49-F238E27FC236}">
                <a16:creationId xmlns:a16="http://schemas.microsoft.com/office/drawing/2014/main" id="{06A7831D-1315-3B26-9C5A-49681CB9AB35}"/>
              </a:ext>
            </a:extLst>
          </p:cNvPr>
          <p:cNvSpPr txBox="1"/>
          <p:nvPr/>
        </p:nvSpPr>
        <p:spPr>
          <a:xfrm>
            <a:off x="6443387" y="2744207"/>
            <a:ext cx="1107996" cy="369332"/>
          </a:xfrm>
          <a:prstGeom prst="rect">
            <a:avLst/>
          </a:prstGeom>
          <a:noFill/>
        </p:spPr>
        <p:txBody>
          <a:bodyPr wrap="none" rtlCol="0">
            <a:spAutoFit/>
          </a:bodyPr>
          <a:lstStyle/>
          <a:p>
            <a:r>
              <a:rPr lang="en-JP" dirty="0"/>
              <a:t>非公式！</a:t>
            </a:r>
          </a:p>
        </p:txBody>
      </p:sp>
    </p:spTree>
    <p:extLst>
      <p:ext uri="{BB962C8B-B14F-4D97-AF65-F5344CB8AC3E}">
        <p14:creationId xmlns:p14="http://schemas.microsoft.com/office/powerpoint/2010/main" val="200510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F64A6-9320-DC40-D808-6DAD5FE970B2}"/>
            </a:ext>
          </a:extLst>
        </p:cNvPr>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7A613D80-2F15-70AB-FC3E-7E2455E52307}"/>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12</a:t>
            </a:fld>
            <a:endParaRPr lang="en-JP"/>
          </a:p>
        </p:txBody>
      </p:sp>
      <p:sp>
        <p:nvSpPr>
          <p:cNvPr id="2" name="TextBox 1">
            <a:extLst>
              <a:ext uri="{FF2B5EF4-FFF2-40B4-BE49-F238E27FC236}">
                <a16:creationId xmlns:a16="http://schemas.microsoft.com/office/drawing/2014/main" id="{C13463B8-4D04-FCA1-5FB3-244C5B12D954}"/>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FELIS: Webアプリでマウス操作のみで解析可能</a:t>
            </a:r>
          </a:p>
        </p:txBody>
      </p:sp>
      <p:cxnSp>
        <p:nvCxnSpPr>
          <p:cNvPr id="3" name="Straight Connector 2">
            <a:extLst>
              <a:ext uri="{FF2B5EF4-FFF2-40B4-BE49-F238E27FC236}">
                <a16:creationId xmlns:a16="http://schemas.microsoft.com/office/drawing/2014/main" id="{2EC36365-4DF0-6DA4-5A30-728B15C4797C}"/>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128D45F-D362-3053-0084-A69FCE617994}"/>
              </a:ext>
            </a:extLst>
          </p:cNvPr>
          <p:cNvPicPr>
            <a:picLocks noChangeAspect="1"/>
          </p:cNvPicPr>
          <p:nvPr/>
        </p:nvPicPr>
        <p:blipFill>
          <a:blip r:embed="rId2"/>
          <a:stretch>
            <a:fillRect/>
          </a:stretch>
        </p:blipFill>
        <p:spPr>
          <a:xfrm>
            <a:off x="147144" y="729708"/>
            <a:ext cx="3195920" cy="4525462"/>
          </a:xfrm>
          <a:prstGeom prst="rect">
            <a:avLst/>
          </a:prstGeom>
        </p:spPr>
      </p:pic>
      <p:pic>
        <p:nvPicPr>
          <p:cNvPr id="11" name="Picture 10">
            <a:extLst>
              <a:ext uri="{FF2B5EF4-FFF2-40B4-BE49-F238E27FC236}">
                <a16:creationId xmlns:a16="http://schemas.microsoft.com/office/drawing/2014/main" id="{92F948CC-2DF3-46FE-076A-0D6F6667073D}"/>
              </a:ext>
            </a:extLst>
          </p:cNvPr>
          <p:cNvPicPr>
            <a:picLocks noChangeAspect="1"/>
          </p:cNvPicPr>
          <p:nvPr/>
        </p:nvPicPr>
        <p:blipFill>
          <a:blip r:embed="rId3"/>
          <a:stretch>
            <a:fillRect/>
          </a:stretch>
        </p:blipFill>
        <p:spPr>
          <a:xfrm>
            <a:off x="3343064" y="898593"/>
            <a:ext cx="2833589" cy="4908022"/>
          </a:xfrm>
          <a:prstGeom prst="rect">
            <a:avLst/>
          </a:prstGeom>
        </p:spPr>
      </p:pic>
      <p:pic>
        <p:nvPicPr>
          <p:cNvPr id="12" name="Picture 11">
            <a:extLst>
              <a:ext uri="{FF2B5EF4-FFF2-40B4-BE49-F238E27FC236}">
                <a16:creationId xmlns:a16="http://schemas.microsoft.com/office/drawing/2014/main" id="{89374C00-B1EC-7FD6-4D5D-37BAAD9DF9A8}"/>
              </a:ext>
            </a:extLst>
          </p:cNvPr>
          <p:cNvPicPr>
            <a:picLocks noChangeAspect="1"/>
          </p:cNvPicPr>
          <p:nvPr/>
        </p:nvPicPr>
        <p:blipFill>
          <a:blip r:embed="rId4"/>
          <a:stretch>
            <a:fillRect/>
          </a:stretch>
        </p:blipFill>
        <p:spPr>
          <a:xfrm>
            <a:off x="6176653" y="898592"/>
            <a:ext cx="2874110" cy="5029692"/>
          </a:xfrm>
          <a:prstGeom prst="rect">
            <a:avLst/>
          </a:prstGeom>
        </p:spPr>
      </p:pic>
      <p:sp>
        <p:nvSpPr>
          <p:cNvPr id="13" name="TextBox 12">
            <a:extLst>
              <a:ext uri="{FF2B5EF4-FFF2-40B4-BE49-F238E27FC236}">
                <a16:creationId xmlns:a16="http://schemas.microsoft.com/office/drawing/2014/main" id="{CCE588F7-3E1D-C647-52C6-2A5457A60921}"/>
              </a:ext>
            </a:extLst>
          </p:cNvPr>
          <p:cNvSpPr txBox="1"/>
          <p:nvPr/>
        </p:nvSpPr>
        <p:spPr>
          <a:xfrm>
            <a:off x="3669220" y="6379139"/>
            <a:ext cx="1805559" cy="369332"/>
          </a:xfrm>
          <a:prstGeom prst="rect">
            <a:avLst/>
          </a:prstGeom>
          <a:noFill/>
        </p:spPr>
        <p:txBody>
          <a:bodyPr wrap="none" rtlCol="0">
            <a:spAutoFit/>
          </a:bodyPr>
          <a:lstStyle/>
          <a:p>
            <a:r>
              <a:rPr lang="en-JP" dirty="0"/>
              <a:t>いわゆるTable</a:t>
            </a:r>
            <a:r>
              <a:rPr lang="ja-JP" altLang="en-US"/>
              <a:t> </a:t>
            </a:r>
            <a:r>
              <a:rPr lang="en-US" altLang="ja-JP" dirty="0"/>
              <a:t>1</a:t>
            </a:r>
            <a:endParaRPr lang="en-JP" dirty="0"/>
          </a:p>
        </p:txBody>
      </p:sp>
    </p:spTree>
    <p:extLst>
      <p:ext uri="{BB962C8B-B14F-4D97-AF65-F5344CB8AC3E}">
        <p14:creationId xmlns:p14="http://schemas.microsoft.com/office/powerpoint/2010/main" val="85894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03910-5341-602C-A85B-6D04100B6D83}"/>
            </a:ext>
          </a:extLst>
        </p:cNvPr>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550D73F2-297C-3C8B-24D2-10939431790E}"/>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13</a:t>
            </a:fld>
            <a:endParaRPr lang="en-JP"/>
          </a:p>
        </p:txBody>
      </p:sp>
      <p:sp>
        <p:nvSpPr>
          <p:cNvPr id="2" name="TextBox 1">
            <a:extLst>
              <a:ext uri="{FF2B5EF4-FFF2-40B4-BE49-F238E27FC236}">
                <a16:creationId xmlns:a16="http://schemas.microsoft.com/office/drawing/2014/main" id="{F554A191-8334-C10E-8D47-C678D51CE226}"/>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FELIS: Webアプリでマウス操作のみで解析可能</a:t>
            </a:r>
          </a:p>
        </p:txBody>
      </p:sp>
      <p:cxnSp>
        <p:nvCxnSpPr>
          <p:cNvPr id="3" name="Straight Connector 2">
            <a:extLst>
              <a:ext uri="{FF2B5EF4-FFF2-40B4-BE49-F238E27FC236}">
                <a16:creationId xmlns:a16="http://schemas.microsoft.com/office/drawing/2014/main" id="{2C861541-C05A-9B0E-0B1D-CFA1DBBEABAA}"/>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EE4CF17-CA09-866A-BCCD-20C8FD97BBD9}"/>
              </a:ext>
            </a:extLst>
          </p:cNvPr>
          <p:cNvSpPr txBox="1"/>
          <p:nvPr/>
        </p:nvSpPr>
        <p:spPr>
          <a:xfrm>
            <a:off x="3669220" y="6379139"/>
            <a:ext cx="1192314" cy="369332"/>
          </a:xfrm>
          <a:prstGeom prst="rect">
            <a:avLst/>
          </a:prstGeom>
          <a:noFill/>
        </p:spPr>
        <p:txBody>
          <a:bodyPr wrap="none" rtlCol="0">
            <a:spAutoFit/>
          </a:bodyPr>
          <a:lstStyle/>
          <a:p>
            <a:r>
              <a:rPr lang="en-JP" dirty="0"/>
              <a:t>OncoPrint</a:t>
            </a:r>
          </a:p>
        </p:txBody>
      </p:sp>
      <p:pic>
        <p:nvPicPr>
          <p:cNvPr id="5122" name="Picture 2" descr="Plot object">
            <a:extLst>
              <a:ext uri="{FF2B5EF4-FFF2-40B4-BE49-F238E27FC236}">
                <a16:creationId xmlns:a16="http://schemas.microsoft.com/office/drawing/2014/main" id="{073BAE72-15E3-31B9-0E4D-3115D7C106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069" y="698938"/>
            <a:ext cx="5460123" cy="5460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020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A5823-5C7B-E7E6-8E75-91582EC5154E}"/>
            </a:ext>
          </a:extLst>
        </p:cNvPr>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8CB82CF7-E0B5-93EB-2A46-A2C91A23A823}"/>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14</a:t>
            </a:fld>
            <a:endParaRPr lang="en-JP"/>
          </a:p>
        </p:txBody>
      </p:sp>
      <p:sp>
        <p:nvSpPr>
          <p:cNvPr id="2" name="TextBox 1">
            <a:extLst>
              <a:ext uri="{FF2B5EF4-FFF2-40B4-BE49-F238E27FC236}">
                <a16:creationId xmlns:a16="http://schemas.microsoft.com/office/drawing/2014/main" id="{AD0A313A-FF8F-16BF-B091-6BCBC1AD75B4}"/>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FELIS: Webアプリでマウス操作のみで解析可能</a:t>
            </a:r>
          </a:p>
        </p:txBody>
      </p:sp>
      <p:cxnSp>
        <p:nvCxnSpPr>
          <p:cNvPr id="3" name="Straight Connector 2">
            <a:extLst>
              <a:ext uri="{FF2B5EF4-FFF2-40B4-BE49-F238E27FC236}">
                <a16:creationId xmlns:a16="http://schemas.microsoft.com/office/drawing/2014/main" id="{464E4D57-4365-5FA8-BD44-F146D77CA26B}"/>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3B6FB26-BDF3-B855-E102-E3BEF52A56F4}"/>
              </a:ext>
            </a:extLst>
          </p:cNvPr>
          <p:cNvSpPr txBox="1"/>
          <p:nvPr/>
        </p:nvSpPr>
        <p:spPr>
          <a:xfrm>
            <a:off x="1926749" y="6465939"/>
            <a:ext cx="5724644" cy="369332"/>
          </a:xfrm>
          <a:prstGeom prst="rect">
            <a:avLst/>
          </a:prstGeom>
          <a:noFill/>
        </p:spPr>
        <p:txBody>
          <a:bodyPr wrap="none" rtlCol="0">
            <a:spAutoFit/>
          </a:bodyPr>
          <a:lstStyle/>
          <a:p>
            <a:r>
              <a:rPr lang="en-JP" dirty="0"/>
              <a:t>各組織型に集積する遺伝子変異や各種因子のサマリー</a:t>
            </a:r>
          </a:p>
        </p:txBody>
      </p:sp>
      <p:pic>
        <p:nvPicPr>
          <p:cNvPr id="10242" name="Picture 2" descr="Plot object">
            <a:extLst>
              <a:ext uri="{FF2B5EF4-FFF2-40B4-BE49-F238E27FC236}">
                <a16:creationId xmlns:a16="http://schemas.microsoft.com/office/drawing/2014/main" id="{B3380FEF-9AAB-BDBD-B15E-0F3A8F335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9927"/>
            <a:ext cx="5702031" cy="570203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Plot object">
            <a:extLst>
              <a:ext uri="{FF2B5EF4-FFF2-40B4-BE49-F238E27FC236}">
                <a16:creationId xmlns:a16="http://schemas.microsoft.com/office/drawing/2014/main" id="{6151D6A3-66C9-8ABF-628B-5EA7FD938B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425" y="882867"/>
            <a:ext cx="3636575" cy="5454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729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44BE4-3F31-7E0E-AC1F-0DAE19A9866C}"/>
            </a:ext>
          </a:extLst>
        </p:cNvPr>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970264A4-8B07-2415-DDF7-7F4FD74773E3}"/>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15</a:t>
            </a:fld>
            <a:endParaRPr lang="en-JP"/>
          </a:p>
        </p:txBody>
      </p:sp>
      <p:sp>
        <p:nvSpPr>
          <p:cNvPr id="2" name="TextBox 1">
            <a:extLst>
              <a:ext uri="{FF2B5EF4-FFF2-40B4-BE49-F238E27FC236}">
                <a16:creationId xmlns:a16="http://schemas.microsoft.com/office/drawing/2014/main" id="{41D43AF0-2D81-8814-24E8-3E4960504F7E}"/>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FELIS: Webアプリでマウス操作のみで解析可能</a:t>
            </a:r>
          </a:p>
        </p:txBody>
      </p:sp>
      <p:cxnSp>
        <p:nvCxnSpPr>
          <p:cNvPr id="3" name="Straight Connector 2">
            <a:extLst>
              <a:ext uri="{FF2B5EF4-FFF2-40B4-BE49-F238E27FC236}">
                <a16:creationId xmlns:a16="http://schemas.microsoft.com/office/drawing/2014/main" id="{C12DAF5C-1AA4-875E-4FDA-F5286FDAAFCE}"/>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211F241-D96E-C372-F4E5-80EDB45CA5ED}"/>
              </a:ext>
            </a:extLst>
          </p:cNvPr>
          <p:cNvSpPr txBox="1"/>
          <p:nvPr/>
        </p:nvSpPr>
        <p:spPr>
          <a:xfrm>
            <a:off x="3669220" y="6379139"/>
            <a:ext cx="991553" cy="369332"/>
          </a:xfrm>
          <a:prstGeom prst="rect">
            <a:avLst/>
          </a:prstGeom>
          <a:noFill/>
        </p:spPr>
        <p:txBody>
          <a:bodyPr wrap="none" rtlCol="0">
            <a:spAutoFit/>
          </a:bodyPr>
          <a:lstStyle/>
          <a:p>
            <a:r>
              <a:rPr lang="en-JP" dirty="0"/>
              <a:t>Lolliplot</a:t>
            </a:r>
          </a:p>
        </p:txBody>
      </p:sp>
      <p:pic>
        <p:nvPicPr>
          <p:cNvPr id="6146" name="Picture 2" descr="Plot object">
            <a:extLst>
              <a:ext uri="{FF2B5EF4-FFF2-40B4-BE49-F238E27FC236}">
                <a16:creationId xmlns:a16="http://schemas.microsoft.com/office/drawing/2014/main" id="{2F1088D5-BE1D-EDCB-6F04-53A84712E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0"/>
            <a:ext cx="9144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011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A6E47-418D-1183-1984-55167D57492B}"/>
            </a:ext>
          </a:extLst>
        </p:cNvPr>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C9C92A49-A957-DC88-FEA6-C2FE6790FF7E}"/>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16</a:t>
            </a:fld>
            <a:endParaRPr lang="en-JP"/>
          </a:p>
        </p:txBody>
      </p:sp>
      <p:sp>
        <p:nvSpPr>
          <p:cNvPr id="2" name="TextBox 1">
            <a:extLst>
              <a:ext uri="{FF2B5EF4-FFF2-40B4-BE49-F238E27FC236}">
                <a16:creationId xmlns:a16="http://schemas.microsoft.com/office/drawing/2014/main" id="{14CEA803-D3C7-44A3-F3B6-623F7F11E4E7}"/>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FELIS: Webアプリでマウス操作のみで解析可能</a:t>
            </a:r>
          </a:p>
        </p:txBody>
      </p:sp>
      <p:cxnSp>
        <p:nvCxnSpPr>
          <p:cNvPr id="3" name="Straight Connector 2">
            <a:extLst>
              <a:ext uri="{FF2B5EF4-FFF2-40B4-BE49-F238E27FC236}">
                <a16:creationId xmlns:a16="http://schemas.microsoft.com/office/drawing/2014/main" id="{1E96CD92-4D82-5E0B-3202-DD0DBD452FD1}"/>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7AA706C-98D7-D6BE-A054-56A7FB12523F}"/>
              </a:ext>
            </a:extLst>
          </p:cNvPr>
          <p:cNvSpPr txBox="1"/>
          <p:nvPr/>
        </p:nvSpPr>
        <p:spPr>
          <a:xfrm>
            <a:off x="2736045" y="6379139"/>
            <a:ext cx="4108817" cy="369332"/>
          </a:xfrm>
          <a:prstGeom prst="rect">
            <a:avLst/>
          </a:prstGeom>
          <a:noFill/>
        </p:spPr>
        <p:txBody>
          <a:bodyPr wrap="none" rtlCol="0">
            <a:spAutoFit/>
          </a:bodyPr>
          <a:lstStyle/>
          <a:p>
            <a:r>
              <a:rPr lang="en-JP" dirty="0"/>
              <a:t>二つの遺伝子変異間の相互排他性解析</a:t>
            </a:r>
          </a:p>
        </p:txBody>
      </p:sp>
      <p:pic>
        <p:nvPicPr>
          <p:cNvPr id="8194" name="Picture 2" descr="Plot object">
            <a:extLst>
              <a:ext uri="{FF2B5EF4-FFF2-40B4-BE49-F238E27FC236}">
                <a16:creationId xmlns:a16="http://schemas.microsoft.com/office/drawing/2014/main" id="{E47D4386-116A-EE5A-7D26-F839EB197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145" y="728585"/>
            <a:ext cx="5554717" cy="5554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521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B9BD7-96FB-B017-0352-DFD89223BF9B}"/>
            </a:ext>
          </a:extLst>
        </p:cNvPr>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A18D1447-8296-E4E6-861A-C26B0615A7FA}"/>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17</a:t>
            </a:fld>
            <a:endParaRPr lang="en-JP"/>
          </a:p>
        </p:txBody>
      </p:sp>
      <p:sp>
        <p:nvSpPr>
          <p:cNvPr id="2" name="TextBox 1">
            <a:extLst>
              <a:ext uri="{FF2B5EF4-FFF2-40B4-BE49-F238E27FC236}">
                <a16:creationId xmlns:a16="http://schemas.microsoft.com/office/drawing/2014/main" id="{A7BCEC12-422F-A221-7A7F-4000E6876820}"/>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FELIS: Webアプリでマウス操作のみで解析可能</a:t>
            </a:r>
          </a:p>
        </p:txBody>
      </p:sp>
      <p:cxnSp>
        <p:nvCxnSpPr>
          <p:cNvPr id="3" name="Straight Connector 2">
            <a:extLst>
              <a:ext uri="{FF2B5EF4-FFF2-40B4-BE49-F238E27FC236}">
                <a16:creationId xmlns:a16="http://schemas.microsoft.com/office/drawing/2014/main" id="{5A3061F2-1C32-F4BD-F580-AAED23D4CABB}"/>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1E4A4DA-04E5-D13B-6370-D7C3ABDF7A1C}"/>
              </a:ext>
            </a:extLst>
          </p:cNvPr>
          <p:cNvSpPr txBox="1"/>
          <p:nvPr/>
        </p:nvSpPr>
        <p:spPr>
          <a:xfrm>
            <a:off x="2736045" y="6446187"/>
            <a:ext cx="3877985" cy="369332"/>
          </a:xfrm>
          <a:prstGeom prst="rect">
            <a:avLst/>
          </a:prstGeom>
          <a:noFill/>
        </p:spPr>
        <p:txBody>
          <a:bodyPr wrap="none" rtlCol="0">
            <a:spAutoFit/>
          </a:bodyPr>
          <a:lstStyle/>
          <a:p>
            <a:r>
              <a:rPr lang="en-JP" dirty="0"/>
              <a:t>遺伝子変異に基づくクラスタリング</a:t>
            </a:r>
          </a:p>
        </p:txBody>
      </p:sp>
      <p:pic>
        <p:nvPicPr>
          <p:cNvPr id="12290" name="Picture 2" descr="Plot object">
            <a:extLst>
              <a:ext uri="{FF2B5EF4-FFF2-40B4-BE49-F238E27FC236}">
                <a16:creationId xmlns:a16="http://schemas.microsoft.com/office/drawing/2014/main" id="{A487A99B-5F53-15E6-DAD4-C634E6353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16" y="722390"/>
            <a:ext cx="6808626" cy="5673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57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A6953-0127-AF93-3648-9DE03936A393}"/>
            </a:ext>
          </a:extLst>
        </p:cNvPr>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08DCCAB3-EC65-8C58-E5C0-2593E1C8A67C}"/>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18</a:t>
            </a:fld>
            <a:endParaRPr lang="en-JP"/>
          </a:p>
        </p:txBody>
      </p:sp>
      <p:sp>
        <p:nvSpPr>
          <p:cNvPr id="2" name="TextBox 1">
            <a:extLst>
              <a:ext uri="{FF2B5EF4-FFF2-40B4-BE49-F238E27FC236}">
                <a16:creationId xmlns:a16="http://schemas.microsoft.com/office/drawing/2014/main" id="{AEF6EAED-718B-AA9A-A96C-3F4D4C90677C}"/>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FELIS: Webアプリでマウス操作のみで解析可能</a:t>
            </a:r>
          </a:p>
        </p:txBody>
      </p:sp>
      <p:cxnSp>
        <p:nvCxnSpPr>
          <p:cNvPr id="3" name="Straight Connector 2">
            <a:extLst>
              <a:ext uri="{FF2B5EF4-FFF2-40B4-BE49-F238E27FC236}">
                <a16:creationId xmlns:a16="http://schemas.microsoft.com/office/drawing/2014/main" id="{B7C7148D-B82F-3071-3FB0-8C2CA68176AA}"/>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53BC630-5DF4-8E48-E482-B535C4B1FFBE}"/>
              </a:ext>
            </a:extLst>
          </p:cNvPr>
          <p:cNvSpPr txBox="1"/>
          <p:nvPr/>
        </p:nvSpPr>
        <p:spPr>
          <a:xfrm>
            <a:off x="2736045" y="6446187"/>
            <a:ext cx="3877985" cy="369332"/>
          </a:xfrm>
          <a:prstGeom prst="rect">
            <a:avLst/>
          </a:prstGeom>
          <a:noFill/>
        </p:spPr>
        <p:txBody>
          <a:bodyPr wrap="square" rtlCol="0">
            <a:spAutoFit/>
          </a:bodyPr>
          <a:lstStyle/>
          <a:p>
            <a:r>
              <a:rPr lang="en-JP" dirty="0"/>
              <a:t>組織型ごとの推奨薬剤のある頻度</a:t>
            </a:r>
          </a:p>
        </p:txBody>
      </p:sp>
      <p:pic>
        <p:nvPicPr>
          <p:cNvPr id="14338" name="Picture 2" descr="Plot object">
            <a:extLst>
              <a:ext uri="{FF2B5EF4-FFF2-40B4-BE49-F238E27FC236}">
                <a16:creationId xmlns:a16="http://schemas.microsoft.com/office/drawing/2014/main" id="{ECDE2856-DEC3-8825-052F-4EB2DFBCB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0864" y="678028"/>
            <a:ext cx="5814846" cy="581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079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CC0B8-0697-2E35-E911-DC3906EAA24C}"/>
            </a:ext>
          </a:extLst>
        </p:cNvPr>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DED3A166-8980-736E-1812-491C121A4F22}"/>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19</a:t>
            </a:fld>
            <a:endParaRPr lang="en-JP"/>
          </a:p>
        </p:txBody>
      </p:sp>
      <p:sp>
        <p:nvSpPr>
          <p:cNvPr id="2" name="TextBox 1">
            <a:extLst>
              <a:ext uri="{FF2B5EF4-FFF2-40B4-BE49-F238E27FC236}">
                <a16:creationId xmlns:a16="http://schemas.microsoft.com/office/drawing/2014/main" id="{EB171605-F0F8-F8C5-5296-C1913BE6BB96}"/>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FELIS: Webアプリでマウス操作のみで解析可能</a:t>
            </a:r>
          </a:p>
        </p:txBody>
      </p:sp>
      <p:cxnSp>
        <p:nvCxnSpPr>
          <p:cNvPr id="3" name="Straight Connector 2">
            <a:extLst>
              <a:ext uri="{FF2B5EF4-FFF2-40B4-BE49-F238E27FC236}">
                <a16:creationId xmlns:a16="http://schemas.microsoft.com/office/drawing/2014/main" id="{ADEC29D5-1DB2-12F5-FF7E-E68376A3E76D}"/>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6D7B50A-AC1A-527E-3D48-83F9B5A603A9}"/>
              </a:ext>
            </a:extLst>
          </p:cNvPr>
          <p:cNvSpPr txBox="1"/>
          <p:nvPr/>
        </p:nvSpPr>
        <p:spPr>
          <a:xfrm>
            <a:off x="3556337" y="6468457"/>
            <a:ext cx="2031325" cy="369332"/>
          </a:xfrm>
          <a:prstGeom prst="rect">
            <a:avLst/>
          </a:prstGeom>
          <a:noFill/>
        </p:spPr>
        <p:txBody>
          <a:bodyPr wrap="none" rtlCol="0">
            <a:spAutoFit/>
          </a:bodyPr>
          <a:lstStyle/>
          <a:p>
            <a:r>
              <a:rPr lang="en-JP" dirty="0"/>
              <a:t>各種生存期間解析</a:t>
            </a:r>
          </a:p>
        </p:txBody>
      </p:sp>
      <p:pic>
        <p:nvPicPr>
          <p:cNvPr id="15362" name="Picture 2" descr="Plot object">
            <a:extLst>
              <a:ext uri="{FF2B5EF4-FFF2-40B4-BE49-F238E27FC236}">
                <a16:creationId xmlns:a16="http://schemas.microsoft.com/office/drawing/2014/main" id="{1B251187-0F0A-4AF5-32F9-351B8866AB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b="67510"/>
          <a:stretch/>
        </p:blipFill>
        <p:spPr bwMode="auto">
          <a:xfrm>
            <a:off x="1872918" y="756744"/>
            <a:ext cx="5084930" cy="5507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391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がんゲノム情報管理センター シンボルマーク">
            <a:extLst>
              <a:ext uri="{FF2B5EF4-FFF2-40B4-BE49-F238E27FC236}">
                <a16:creationId xmlns:a16="http://schemas.microsoft.com/office/drawing/2014/main" id="{D7C48E0A-E23D-11AA-BE6B-47A2D8106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280" y="1406002"/>
            <a:ext cx="2401766" cy="25077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ACR's Project GENIE hits another phenomenal milestone: 9th public data set  now released - VHIO">
            <a:extLst>
              <a:ext uri="{FF2B5EF4-FFF2-40B4-BE49-F238E27FC236}">
                <a16:creationId xmlns:a16="http://schemas.microsoft.com/office/drawing/2014/main" id="{E872B009-8ACC-8FFC-12F4-0F752AC27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9762" y="1406002"/>
            <a:ext cx="3480050" cy="25077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38EE63-6CC9-6F90-DAA5-0A5024053DB8}"/>
              </a:ext>
            </a:extLst>
          </p:cNvPr>
          <p:cNvSpPr txBox="1"/>
          <p:nvPr/>
        </p:nvSpPr>
        <p:spPr>
          <a:xfrm>
            <a:off x="6308149" y="4113328"/>
            <a:ext cx="1451038" cy="461665"/>
          </a:xfrm>
          <a:prstGeom prst="rect">
            <a:avLst/>
          </a:prstGeom>
          <a:noFill/>
        </p:spPr>
        <p:txBody>
          <a:bodyPr wrap="none" rtlCol="0">
            <a:spAutoFit/>
          </a:bodyPr>
          <a:lstStyle/>
          <a:p>
            <a:r>
              <a:rPr lang="en-JP" sz="2400" dirty="0">
                <a:latin typeface="Yu Gothic" panose="020B0400000000000000" pitchFamily="34" charset="-128"/>
                <a:ea typeface="Yu Gothic" panose="020B0400000000000000" pitchFamily="34" charset="-128"/>
              </a:rPr>
              <a:t>17万症例</a:t>
            </a:r>
          </a:p>
        </p:txBody>
      </p:sp>
      <p:sp>
        <p:nvSpPr>
          <p:cNvPr id="6" name="TextBox 5">
            <a:extLst>
              <a:ext uri="{FF2B5EF4-FFF2-40B4-BE49-F238E27FC236}">
                <a16:creationId xmlns:a16="http://schemas.microsoft.com/office/drawing/2014/main" id="{F05F4BB4-48B5-C9AC-72C7-87D0EA0248E3}"/>
              </a:ext>
            </a:extLst>
          </p:cNvPr>
          <p:cNvSpPr txBox="1"/>
          <p:nvPr/>
        </p:nvSpPr>
        <p:spPr>
          <a:xfrm>
            <a:off x="1355890" y="4113328"/>
            <a:ext cx="1279517" cy="461665"/>
          </a:xfrm>
          <a:prstGeom prst="rect">
            <a:avLst/>
          </a:prstGeom>
          <a:noFill/>
        </p:spPr>
        <p:txBody>
          <a:bodyPr wrap="none" rtlCol="0">
            <a:spAutoFit/>
          </a:bodyPr>
          <a:lstStyle/>
          <a:p>
            <a:r>
              <a:rPr lang="en-JP" sz="2400" dirty="0">
                <a:latin typeface="Yu Gothic" panose="020B0400000000000000" pitchFamily="34" charset="-128"/>
                <a:ea typeface="Yu Gothic" panose="020B0400000000000000" pitchFamily="34" charset="-128"/>
              </a:rPr>
              <a:t>7万症例</a:t>
            </a:r>
          </a:p>
        </p:txBody>
      </p:sp>
      <p:sp>
        <p:nvSpPr>
          <p:cNvPr id="8" name="TextBox 7">
            <a:extLst>
              <a:ext uri="{FF2B5EF4-FFF2-40B4-BE49-F238E27FC236}">
                <a16:creationId xmlns:a16="http://schemas.microsoft.com/office/drawing/2014/main" id="{113F7D8F-7310-0759-8FEE-D620D520A80F}"/>
              </a:ext>
            </a:extLst>
          </p:cNvPr>
          <p:cNvSpPr txBox="1"/>
          <p:nvPr/>
        </p:nvSpPr>
        <p:spPr>
          <a:xfrm>
            <a:off x="1355888" y="987474"/>
            <a:ext cx="800219" cy="461665"/>
          </a:xfrm>
          <a:prstGeom prst="rect">
            <a:avLst/>
          </a:prstGeom>
          <a:noFill/>
        </p:spPr>
        <p:txBody>
          <a:bodyPr wrap="none" rtlCol="0">
            <a:spAutoFit/>
          </a:bodyPr>
          <a:lstStyle/>
          <a:p>
            <a:r>
              <a:rPr lang="en-JP" sz="2400" dirty="0">
                <a:latin typeface="Yu Gothic" panose="020B0400000000000000" pitchFamily="34" charset="-128"/>
                <a:ea typeface="Yu Gothic" panose="020B0400000000000000" pitchFamily="34" charset="-128"/>
              </a:rPr>
              <a:t>日本</a:t>
            </a:r>
          </a:p>
        </p:txBody>
      </p:sp>
      <p:sp>
        <p:nvSpPr>
          <p:cNvPr id="9" name="TextBox 8">
            <a:extLst>
              <a:ext uri="{FF2B5EF4-FFF2-40B4-BE49-F238E27FC236}">
                <a16:creationId xmlns:a16="http://schemas.microsoft.com/office/drawing/2014/main" id="{150C6DCD-2F30-B6B0-3CFD-FEB51A917876}"/>
              </a:ext>
            </a:extLst>
          </p:cNvPr>
          <p:cNvSpPr txBox="1"/>
          <p:nvPr/>
        </p:nvSpPr>
        <p:spPr>
          <a:xfrm>
            <a:off x="6632760" y="967422"/>
            <a:ext cx="800219" cy="461665"/>
          </a:xfrm>
          <a:prstGeom prst="rect">
            <a:avLst/>
          </a:prstGeom>
          <a:noFill/>
        </p:spPr>
        <p:txBody>
          <a:bodyPr wrap="none" rtlCol="0">
            <a:spAutoFit/>
          </a:bodyPr>
          <a:lstStyle/>
          <a:p>
            <a:r>
              <a:rPr lang="en-JP" sz="2400" dirty="0">
                <a:latin typeface="Yu Gothic" panose="020B0400000000000000" pitchFamily="34" charset="-128"/>
                <a:ea typeface="Yu Gothic" panose="020B0400000000000000" pitchFamily="34" charset="-128"/>
              </a:rPr>
              <a:t>米国</a:t>
            </a:r>
          </a:p>
        </p:txBody>
      </p:sp>
      <p:sp>
        <p:nvSpPr>
          <p:cNvPr id="10" name="TextBox 9">
            <a:extLst>
              <a:ext uri="{FF2B5EF4-FFF2-40B4-BE49-F238E27FC236}">
                <a16:creationId xmlns:a16="http://schemas.microsoft.com/office/drawing/2014/main" id="{CEB91693-EAB4-1019-76BF-2B2041095E50}"/>
              </a:ext>
            </a:extLst>
          </p:cNvPr>
          <p:cNvSpPr txBox="1"/>
          <p:nvPr/>
        </p:nvSpPr>
        <p:spPr>
          <a:xfrm>
            <a:off x="194033" y="4532916"/>
            <a:ext cx="3877985" cy="461665"/>
          </a:xfrm>
          <a:prstGeom prst="rect">
            <a:avLst/>
          </a:prstGeom>
          <a:noFill/>
        </p:spPr>
        <p:txBody>
          <a:bodyPr wrap="none" rtlCol="0">
            <a:spAutoFit/>
          </a:bodyPr>
          <a:lstStyle/>
          <a:p>
            <a:r>
              <a:rPr lang="en-JP" sz="2400" dirty="0">
                <a:latin typeface="Yu Gothic" panose="020B0400000000000000" pitchFamily="34" charset="-128"/>
                <a:ea typeface="Yu Gothic" panose="020B0400000000000000" pitchFamily="34" charset="-128"/>
              </a:rPr>
              <a:t>薬剤の使用状況の情報あり</a:t>
            </a:r>
          </a:p>
        </p:txBody>
      </p:sp>
      <p:sp>
        <p:nvSpPr>
          <p:cNvPr id="12" name="TextBox 11">
            <a:extLst>
              <a:ext uri="{FF2B5EF4-FFF2-40B4-BE49-F238E27FC236}">
                <a16:creationId xmlns:a16="http://schemas.microsoft.com/office/drawing/2014/main" id="{172E13A2-3E5D-88C1-AFED-FA7A42CB7417}"/>
              </a:ext>
            </a:extLst>
          </p:cNvPr>
          <p:cNvSpPr txBox="1"/>
          <p:nvPr/>
        </p:nvSpPr>
        <p:spPr>
          <a:xfrm>
            <a:off x="194033" y="5013417"/>
            <a:ext cx="3877985" cy="461665"/>
          </a:xfrm>
          <a:prstGeom prst="rect">
            <a:avLst/>
          </a:prstGeom>
          <a:noFill/>
        </p:spPr>
        <p:txBody>
          <a:bodyPr wrap="none" rtlCol="0">
            <a:spAutoFit/>
          </a:bodyPr>
          <a:lstStyle/>
          <a:p>
            <a:r>
              <a:rPr lang="en-JP" sz="2400" dirty="0">
                <a:latin typeface="Yu Gothic" panose="020B0400000000000000" pitchFamily="34" charset="-128"/>
                <a:ea typeface="Yu Gothic" panose="020B0400000000000000" pitchFamily="34" charset="-128"/>
              </a:rPr>
              <a:t>進行期に至った患者が主体</a:t>
            </a:r>
          </a:p>
        </p:txBody>
      </p:sp>
      <p:sp>
        <p:nvSpPr>
          <p:cNvPr id="13" name="TextBox 12">
            <a:extLst>
              <a:ext uri="{FF2B5EF4-FFF2-40B4-BE49-F238E27FC236}">
                <a16:creationId xmlns:a16="http://schemas.microsoft.com/office/drawing/2014/main" id="{942D4705-A3E6-BDBA-00A2-4BDF03907900}"/>
              </a:ext>
            </a:extLst>
          </p:cNvPr>
          <p:cNvSpPr txBox="1"/>
          <p:nvPr/>
        </p:nvSpPr>
        <p:spPr>
          <a:xfrm>
            <a:off x="5093876" y="5013417"/>
            <a:ext cx="3877985" cy="461665"/>
          </a:xfrm>
          <a:prstGeom prst="rect">
            <a:avLst/>
          </a:prstGeom>
          <a:noFill/>
        </p:spPr>
        <p:txBody>
          <a:bodyPr wrap="none" rtlCol="0">
            <a:spAutoFit/>
          </a:bodyPr>
          <a:lstStyle/>
          <a:p>
            <a:r>
              <a:rPr lang="en-JP" sz="2400" dirty="0">
                <a:latin typeface="Yu Gothic" panose="020B0400000000000000" pitchFamily="34" charset="-128"/>
                <a:ea typeface="Yu Gothic" panose="020B0400000000000000" pitchFamily="34" charset="-128"/>
              </a:rPr>
              <a:t>患者のステージはさまざま</a:t>
            </a:r>
          </a:p>
        </p:txBody>
      </p:sp>
      <p:sp>
        <p:nvSpPr>
          <p:cNvPr id="15" name="TextBox 14">
            <a:extLst>
              <a:ext uri="{FF2B5EF4-FFF2-40B4-BE49-F238E27FC236}">
                <a16:creationId xmlns:a16="http://schemas.microsoft.com/office/drawing/2014/main" id="{836E9225-7367-C01F-A418-58B134E050C0}"/>
              </a:ext>
            </a:extLst>
          </p:cNvPr>
          <p:cNvSpPr txBox="1"/>
          <p:nvPr/>
        </p:nvSpPr>
        <p:spPr>
          <a:xfrm>
            <a:off x="5865783" y="4532916"/>
            <a:ext cx="2339102" cy="461665"/>
          </a:xfrm>
          <a:prstGeom prst="rect">
            <a:avLst/>
          </a:prstGeom>
          <a:noFill/>
        </p:spPr>
        <p:txBody>
          <a:bodyPr wrap="none" rtlCol="0">
            <a:spAutoFit/>
          </a:bodyPr>
          <a:lstStyle/>
          <a:p>
            <a:r>
              <a:rPr lang="en-JP" sz="2400" dirty="0">
                <a:latin typeface="Yu Gothic" panose="020B0400000000000000" pitchFamily="34" charset="-128"/>
                <a:ea typeface="Yu Gothic" panose="020B0400000000000000" pitchFamily="34" charset="-128"/>
              </a:rPr>
              <a:t>薬剤の情報なし</a:t>
            </a:r>
          </a:p>
        </p:txBody>
      </p:sp>
      <p:sp>
        <p:nvSpPr>
          <p:cNvPr id="16" name="TextBox 15">
            <a:extLst>
              <a:ext uri="{FF2B5EF4-FFF2-40B4-BE49-F238E27FC236}">
                <a16:creationId xmlns:a16="http://schemas.microsoft.com/office/drawing/2014/main" id="{0C423CA6-381B-168C-6264-9E6CA0C9BD9D}"/>
              </a:ext>
            </a:extLst>
          </p:cNvPr>
          <p:cNvSpPr txBox="1"/>
          <p:nvPr/>
        </p:nvSpPr>
        <p:spPr>
          <a:xfrm>
            <a:off x="5555540" y="5493918"/>
            <a:ext cx="2954655" cy="461665"/>
          </a:xfrm>
          <a:prstGeom prst="rect">
            <a:avLst/>
          </a:prstGeom>
          <a:noFill/>
        </p:spPr>
        <p:txBody>
          <a:bodyPr wrap="none" rtlCol="0">
            <a:spAutoFit/>
          </a:bodyPr>
          <a:lstStyle/>
          <a:p>
            <a:r>
              <a:rPr lang="en-JP" sz="2400" dirty="0">
                <a:latin typeface="Yu Gothic" panose="020B0400000000000000" pitchFamily="34" charset="-128"/>
                <a:ea typeface="Yu Gothic" panose="020B0400000000000000" pitchFamily="34" charset="-128"/>
              </a:rPr>
              <a:t>申請不要で利用可能</a:t>
            </a:r>
          </a:p>
        </p:txBody>
      </p:sp>
      <p:sp>
        <p:nvSpPr>
          <p:cNvPr id="17" name="TextBox 16">
            <a:extLst>
              <a:ext uri="{FF2B5EF4-FFF2-40B4-BE49-F238E27FC236}">
                <a16:creationId xmlns:a16="http://schemas.microsoft.com/office/drawing/2014/main" id="{22F19720-C8BB-BF03-F82B-E161F2F034C0}"/>
              </a:ext>
            </a:extLst>
          </p:cNvPr>
          <p:cNvSpPr txBox="1"/>
          <p:nvPr/>
        </p:nvSpPr>
        <p:spPr>
          <a:xfrm>
            <a:off x="347919" y="5493918"/>
            <a:ext cx="3570208" cy="461665"/>
          </a:xfrm>
          <a:prstGeom prst="rect">
            <a:avLst/>
          </a:prstGeom>
          <a:noFill/>
        </p:spPr>
        <p:txBody>
          <a:bodyPr wrap="none" rtlCol="0">
            <a:spAutoFit/>
          </a:bodyPr>
          <a:lstStyle/>
          <a:p>
            <a:r>
              <a:rPr lang="en-JP" sz="2400" dirty="0">
                <a:latin typeface="Yu Gothic" panose="020B0400000000000000" pitchFamily="34" charset="-128"/>
                <a:ea typeface="Yu Gothic" panose="020B0400000000000000" pitchFamily="34" charset="-128"/>
              </a:rPr>
              <a:t>使用には倫理審査が必要</a:t>
            </a:r>
          </a:p>
        </p:txBody>
      </p:sp>
      <p:sp>
        <p:nvSpPr>
          <p:cNvPr id="2" name="TextBox 1">
            <a:extLst>
              <a:ext uri="{FF2B5EF4-FFF2-40B4-BE49-F238E27FC236}">
                <a16:creationId xmlns:a16="http://schemas.microsoft.com/office/drawing/2014/main" id="{E01FD42D-4E52-EBD4-863C-C26489CD42B0}"/>
              </a:ext>
            </a:extLst>
          </p:cNvPr>
          <p:cNvSpPr txBox="1"/>
          <p:nvPr/>
        </p:nvSpPr>
        <p:spPr>
          <a:xfrm>
            <a:off x="43421" y="57887"/>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アメリカのAACR Project GENIEと日本のC-CAT</a:t>
            </a:r>
          </a:p>
        </p:txBody>
      </p:sp>
      <p:cxnSp>
        <p:nvCxnSpPr>
          <p:cNvPr id="4" name="Straight Connector 3">
            <a:extLst>
              <a:ext uri="{FF2B5EF4-FFF2-40B4-BE49-F238E27FC236}">
                <a16:creationId xmlns:a16="http://schemas.microsoft.com/office/drawing/2014/main" id="{7A48190B-72A3-367F-4234-F04A8884969C}"/>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247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DEE2A-B917-0A59-D84E-7040DBDC1ADA}"/>
            </a:ext>
          </a:extLst>
        </p:cNvPr>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9F602873-D8EE-EDCC-6CED-714C7E79C692}"/>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20</a:t>
            </a:fld>
            <a:endParaRPr lang="en-JP"/>
          </a:p>
        </p:txBody>
      </p:sp>
      <p:sp>
        <p:nvSpPr>
          <p:cNvPr id="2" name="TextBox 1">
            <a:extLst>
              <a:ext uri="{FF2B5EF4-FFF2-40B4-BE49-F238E27FC236}">
                <a16:creationId xmlns:a16="http://schemas.microsoft.com/office/drawing/2014/main" id="{79882417-1034-E380-C9B7-BDD0FF3AD55D}"/>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FELIS: Webアプリでマウス操作のみで解析可能</a:t>
            </a:r>
          </a:p>
        </p:txBody>
      </p:sp>
      <p:cxnSp>
        <p:nvCxnSpPr>
          <p:cNvPr id="3" name="Straight Connector 2">
            <a:extLst>
              <a:ext uri="{FF2B5EF4-FFF2-40B4-BE49-F238E27FC236}">
                <a16:creationId xmlns:a16="http://schemas.microsoft.com/office/drawing/2014/main" id="{D03044B5-32A4-68EF-9A5F-BA66EF26F56F}"/>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F1D5F3-11B0-A19C-612D-759001129E33}"/>
              </a:ext>
            </a:extLst>
          </p:cNvPr>
          <p:cNvSpPr txBox="1"/>
          <p:nvPr/>
        </p:nvSpPr>
        <p:spPr>
          <a:xfrm>
            <a:off x="1713842" y="6387129"/>
            <a:ext cx="6411179" cy="369332"/>
          </a:xfrm>
          <a:prstGeom prst="rect">
            <a:avLst/>
          </a:prstGeom>
          <a:noFill/>
        </p:spPr>
        <p:txBody>
          <a:bodyPr wrap="none" rtlCol="0">
            <a:spAutoFit/>
          </a:bodyPr>
          <a:lstStyle/>
          <a:p>
            <a:r>
              <a:rPr lang="en-JP" dirty="0"/>
              <a:t>CGP後の治療到達率や薬剤奏効性などに関するノモグラム</a:t>
            </a:r>
          </a:p>
        </p:txBody>
      </p:sp>
      <p:pic>
        <p:nvPicPr>
          <p:cNvPr id="17410" name="Picture 2" descr="Plot object">
            <a:extLst>
              <a:ext uri="{FF2B5EF4-FFF2-40B4-BE49-F238E27FC236}">
                <a16:creationId xmlns:a16="http://schemas.microsoft.com/office/drawing/2014/main" id="{BE7B9B6C-EA3D-68CA-65BA-719FA418DF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276"/>
          <a:stretch/>
        </p:blipFill>
        <p:spPr bwMode="auto">
          <a:xfrm>
            <a:off x="1480644" y="666692"/>
            <a:ext cx="5529755" cy="5720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413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CA53B-4C69-0D53-4694-3FAB528B15A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5A0A004-3475-C3D0-3730-6627F3A2866C}"/>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C-CATデータ利活用の4つの壁</a:t>
            </a:r>
          </a:p>
        </p:txBody>
      </p:sp>
      <p:cxnSp>
        <p:nvCxnSpPr>
          <p:cNvPr id="3" name="Straight Connector 2">
            <a:extLst>
              <a:ext uri="{FF2B5EF4-FFF2-40B4-BE49-F238E27FC236}">
                <a16:creationId xmlns:a16="http://schemas.microsoft.com/office/drawing/2014/main" id="{8A101345-C31F-B6B2-B63D-B48CA6958959}"/>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タイトル 1">
            <a:extLst>
              <a:ext uri="{FF2B5EF4-FFF2-40B4-BE49-F238E27FC236}">
                <a16:creationId xmlns:a16="http://schemas.microsoft.com/office/drawing/2014/main" id="{4CB977E1-FAE7-5E80-EC6D-213A9142C9B7}"/>
              </a:ext>
            </a:extLst>
          </p:cNvPr>
          <p:cNvSpPr txBox="1">
            <a:spLocks/>
          </p:cNvSpPr>
          <p:nvPr/>
        </p:nvSpPr>
        <p:spPr>
          <a:xfrm>
            <a:off x="1341817" y="1543450"/>
            <a:ext cx="7711872" cy="49671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err="1">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データ利活用に研究計画・倫理審査が必要</a:t>
            </a:r>
            <a:endParaRPr lang="en-US" sz="3200" dirty="0">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19" name="正方形/長方形 11">
            <a:extLst>
              <a:ext uri="{FF2B5EF4-FFF2-40B4-BE49-F238E27FC236}">
                <a16:creationId xmlns:a16="http://schemas.microsoft.com/office/drawing/2014/main" id="{85EEB3DD-4B37-FC0D-52CC-86AE41236715}"/>
              </a:ext>
            </a:extLst>
          </p:cNvPr>
          <p:cNvSpPr/>
          <p:nvPr/>
        </p:nvSpPr>
        <p:spPr>
          <a:xfrm>
            <a:off x="449264" y="1042643"/>
            <a:ext cx="646331" cy="4524315"/>
          </a:xfrm>
          <a:prstGeom prst="rect">
            <a:avLst/>
          </a:prstGeom>
        </p:spPr>
        <p:txBody>
          <a:bodyPr wrap="none">
            <a:spAutoFit/>
          </a:bodyPr>
          <a:lstStyle/>
          <a:p>
            <a:r>
              <a:rPr lang="en-US" altLang="ja-JP" sz="7200" dirty="0">
                <a:solidFill>
                  <a:schemeClr val="bg1">
                    <a:lumMod val="85000"/>
                  </a:schemeClr>
                </a:solidFill>
                <a:latin typeface="Mongolian Baiti" panose="03000500000000000000" pitchFamily="66" charset="0"/>
                <a:ea typeface="PMingLiU-ExtB" panose="02020500000000000000" pitchFamily="18" charset="-120"/>
                <a:cs typeface="Mongolian Baiti" panose="03000500000000000000" pitchFamily="66" charset="0"/>
              </a:rPr>
              <a:t>1</a:t>
            </a:r>
          </a:p>
          <a:p>
            <a:r>
              <a:rPr lang="en-US" altLang="ja-JP" sz="7200" dirty="0">
                <a:solidFill>
                  <a:schemeClr val="bg1">
                    <a:lumMod val="85000"/>
                  </a:schemeClr>
                </a:solidFill>
                <a:latin typeface="Mongolian Baiti" panose="03000500000000000000" pitchFamily="66" charset="0"/>
                <a:ea typeface="PMingLiU-ExtB" panose="02020500000000000000" pitchFamily="18" charset="-120"/>
                <a:cs typeface="Mongolian Baiti" panose="03000500000000000000" pitchFamily="66" charset="0"/>
              </a:rPr>
              <a:t>2</a:t>
            </a:r>
          </a:p>
          <a:p>
            <a:r>
              <a:rPr lang="en-US" altLang="ja-JP" sz="7200" dirty="0">
                <a:solidFill>
                  <a:srgbClr val="FF0000"/>
                </a:solidFill>
                <a:latin typeface="Mongolian Baiti" panose="03000500000000000000" pitchFamily="66" charset="0"/>
                <a:ea typeface="PMingLiU-ExtB" panose="02020500000000000000" pitchFamily="18" charset="-120"/>
                <a:cs typeface="Mongolian Baiti" panose="03000500000000000000" pitchFamily="66" charset="0"/>
              </a:rPr>
              <a:t>3</a:t>
            </a:r>
            <a:endParaRPr lang="en-US" altLang="ja-JP" sz="7200" dirty="0">
              <a:solidFill>
                <a:schemeClr val="bg1">
                  <a:lumMod val="50000"/>
                </a:schemeClr>
              </a:solidFill>
              <a:latin typeface="Mongolian Baiti" panose="03000500000000000000" pitchFamily="66" charset="0"/>
              <a:ea typeface="PMingLiU-ExtB" panose="02020500000000000000" pitchFamily="18" charset="-120"/>
              <a:cs typeface="Mongolian Baiti" panose="03000500000000000000" pitchFamily="66" charset="0"/>
            </a:endParaRPr>
          </a:p>
          <a:p>
            <a:r>
              <a:rPr lang="en-US" altLang="ja-JP" sz="7200" dirty="0">
                <a:solidFill>
                  <a:schemeClr val="bg1">
                    <a:lumMod val="85000"/>
                  </a:schemeClr>
                </a:solidFill>
                <a:latin typeface="Mongolian Baiti" panose="03000500000000000000" pitchFamily="66" charset="0"/>
                <a:ea typeface="PMingLiU-ExtB" panose="02020500000000000000" pitchFamily="18" charset="-120"/>
                <a:cs typeface="Mongolian Baiti" panose="03000500000000000000" pitchFamily="66" charset="0"/>
              </a:rPr>
              <a:t>4</a:t>
            </a:r>
          </a:p>
        </p:txBody>
      </p:sp>
      <p:sp>
        <p:nvSpPr>
          <p:cNvPr id="20" name="タイトル 1">
            <a:extLst>
              <a:ext uri="{FF2B5EF4-FFF2-40B4-BE49-F238E27FC236}">
                <a16:creationId xmlns:a16="http://schemas.microsoft.com/office/drawing/2014/main" id="{F928F68A-2633-BC0E-9ED2-C2A60E0B75C7}"/>
              </a:ext>
            </a:extLst>
          </p:cNvPr>
          <p:cNvSpPr txBox="1">
            <a:spLocks/>
          </p:cNvSpPr>
          <p:nvPr/>
        </p:nvSpPr>
        <p:spPr>
          <a:xfrm>
            <a:off x="1391054" y="1189413"/>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ja-JP" altLang="en-US" sz="1600">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データをみてから研究を考えたいのに</a:t>
            </a:r>
            <a:endParaRPr lang="en-US" sz="1600" dirty="0">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21" name="タイトル 1">
            <a:extLst>
              <a:ext uri="{FF2B5EF4-FFF2-40B4-BE49-F238E27FC236}">
                <a16:creationId xmlns:a16="http://schemas.microsoft.com/office/drawing/2014/main" id="{FE90D4A4-C468-6913-CA3A-D2D0357C665E}"/>
              </a:ext>
            </a:extLst>
          </p:cNvPr>
          <p:cNvSpPr txBox="1">
            <a:spLocks/>
          </p:cNvSpPr>
          <p:nvPr/>
        </p:nvSpPr>
        <p:spPr>
          <a:xfrm>
            <a:off x="1329781" y="2675050"/>
            <a:ext cx="7814220" cy="49671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ja-JP" altLang="en-US" sz="3200">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簡単にデータマイニング可能なソフトがない</a:t>
            </a:r>
            <a:endParaRPr lang="en-US" sz="3200" dirty="0">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22" name="タイトル 1">
            <a:extLst>
              <a:ext uri="{FF2B5EF4-FFF2-40B4-BE49-F238E27FC236}">
                <a16:creationId xmlns:a16="http://schemas.microsoft.com/office/drawing/2014/main" id="{C67D6A46-B301-8F6E-0807-55359E2B882C}"/>
              </a:ext>
            </a:extLst>
          </p:cNvPr>
          <p:cNvSpPr txBox="1">
            <a:spLocks/>
          </p:cNvSpPr>
          <p:nvPr/>
        </p:nvSpPr>
        <p:spPr>
          <a:xfrm>
            <a:off x="1379017" y="2321013"/>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1600" dirty="0" err="1">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cBioPortalがない</a:t>
            </a:r>
            <a:endParaRPr lang="en-US" sz="1600" dirty="0">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4" name="タイトル 1">
            <a:extLst>
              <a:ext uri="{FF2B5EF4-FFF2-40B4-BE49-F238E27FC236}">
                <a16:creationId xmlns:a16="http://schemas.microsoft.com/office/drawing/2014/main" id="{A061FC33-8E71-0565-E988-A2393EDD82DA}"/>
              </a:ext>
            </a:extLst>
          </p:cNvPr>
          <p:cNvSpPr txBox="1">
            <a:spLocks/>
          </p:cNvSpPr>
          <p:nvPr/>
        </p:nvSpPr>
        <p:spPr>
          <a:xfrm>
            <a:off x="1391054" y="3795126"/>
            <a:ext cx="7821069" cy="49671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err="1">
                <a:latin typeface="HGPｺﾞｼｯｸE" panose="020B0900000000000000" pitchFamily="50" charset="-128"/>
                <a:ea typeface="HGPｺﾞｼｯｸE" panose="020B0900000000000000" pitchFamily="50" charset="-128"/>
                <a:cs typeface="メイリオ" panose="020B0604030504040204" pitchFamily="50" charset="-128"/>
              </a:rPr>
              <a:t>どのような研究が可能かわからない</a:t>
            </a:r>
            <a:endParaRPr lang="en-US" sz="3200" dirty="0">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5" name="タイトル 1">
            <a:extLst>
              <a:ext uri="{FF2B5EF4-FFF2-40B4-BE49-F238E27FC236}">
                <a16:creationId xmlns:a16="http://schemas.microsoft.com/office/drawing/2014/main" id="{9F2B13B5-8B5D-D932-D4F6-052B45FD6905}"/>
              </a:ext>
            </a:extLst>
          </p:cNvPr>
          <p:cNvSpPr txBox="1">
            <a:spLocks/>
          </p:cNvSpPr>
          <p:nvPr/>
        </p:nvSpPr>
        <p:spPr>
          <a:xfrm>
            <a:off x="1440291" y="3441089"/>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1600" dirty="0" err="1">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rPr>
              <a:t>具体例をみることでイメージが湧く</a:t>
            </a:r>
            <a:endParaRPr lang="en-US" sz="1600" dirty="0">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6" name="タイトル 1">
            <a:extLst>
              <a:ext uri="{FF2B5EF4-FFF2-40B4-BE49-F238E27FC236}">
                <a16:creationId xmlns:a16="http://schemas.microsoft.com/office/drawing/2014/main" id="{17BB1A51-BC9F-06F8-B107-574F86F5FEB6}"/>
              </a:ext>
            </a:extLst>
          </p:cNvPr>
          <p:cNvSpPr txBox="1">
            <a:spLocks/>
          </p:cNvSpPr>
          <p:nvPr/>
        </p:nvSpPr>
        <p:spPr>
          <a:xfrm>
            <a:off x="1391054" y="4833141"/>
            <a:ext cx="7821069" cy="49671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err="1">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解析におけるピットフォール</a:t>
            </a:r>
            <a:endParaRPr lang="en-US" sz="3200" dirty="0">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8" name="タイトル 1">
            <a:extLst>
              <a:ext uri="{FF2B5EF4-FFF2-40B4-BE49-F238E27FC236}">
                <a16:creationId xmlns:a16="http://schemas.microsoft.com/office/drawing/2014/main" id="{848D46FF-7239-C7CE-FDE7-4091F44497FF}"/>
              </a:ext>
            </a:extLst>
          </p:cNvPr>
          <p:cNvSpPr txBox="1">
            <a:spLocks/>
          </p:cNvSpPr>
          <p:nvPr/>
        </p:nvSpPr>
        <p:spPr>
          <a:xfrm>
            <a:off x="1440291" y="4479104"/>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1600" dirty="0" err="1">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リアルワールドデータ解析の難しさ</a:t>
            </a:r>
            <a:endParaRPr lang="en-US" sz="1600" dirty="0">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9" name="Slide Number Placeholder 2">
            <a:extLst>
              <a:ext uri="{FF2B5EF4-FFF2-40B4-BE49-F238E27FC236}">
                <a16:creationId xmlns:a16="http://schemas.microsoft.com/office/drawing/2014/main" id="{67E09C41-B0BA-3385-C265-F29AB581D44E}"/>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21</a:t>
            </a:fld>
            <a:endParaRPr lang="en-JP"/>
          </a:p>
        </p:txBody>
      </p:sp>
    </p:spTree>
    <p:extLst>
      <p:ext uri="{BB962C8B-B14F-4D97-AF65-F5344CB8AC3E}">
        <p14:creationId xmlns:p14="http://schemas.microsoft.com/office/powerpoint/2010/main" val="1288582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5104D-1C36-0185-A725-0F1883D0CDF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3BBECB9-ED54-8529-3C9E-905B5C36F428}"/>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AACR project GENIEの研究を参考にする</a:t>
            </a:r>
          </a:p>
        </p:txBody>
      </p:sp>
      <p:cxnSp>
        <p:nvCxnSpPr>
          <p:cNvPr id="3" name="Straight Connector 2">
            <a:extLst>
              <a:ext uri="{FF2B5EF4-FFF2-40B4-BE49-F238E27FC236}">
                <a16:creationId xmlns:a16="http://schemas.microsoft.com/office/drawing/2014/main" id="{29251B0E-A649-7F36-D263-BE10CF622DB3}"/>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1ECFE74-1504-47FF-D4FF-1879CB0D8DFB}"/>
              </a:ext>
            </a:extLst>
          </p:cNvPr>
          <p:cNvPicPr>
            <a:picLocks noChangeAspect="1"/>
          </p:cNvPicPr>
          <p:nvPr/>
        </p:nvPicPr>
        <p:blipFill>
          <a:blip r:embed="rId2"/>
          <a:stretch>
            <a:fillRect/>
          </a:stretch>
        </p:blipFill>
        <p:spPr>
          <a:xfrm>
            <a:off x="495974" y="746233"/>
            <a:ext cx="4076026" cy="5901559"/>
          </a:xfrm>
          <a:prstGeom prst="rect">
            <a:avLst/>
          </a:prstGeom>
        </p:spPr>
      </p:pic>
      <p:sp>
        <p:nvSpPr>
          <p:cNvPr id="9" name="Rectangle 8">
            <a:extLst>
              <a:ext uri="{FF2B5EF4-FFF2-40B4-BE49-F238E27FC236}">
                <a16:creationId xmlns:a16="http://schemas.microsoft.com/office/drawing/2014/main" id="{7C456330-ED64-2D6E-FFEC-4E2407963CCB}"/>
              </a:ext>
            </a:extLst>
          </p:cNvPr>
          <p:cNvSpPr/>
          <p:nvPr/>
        </p:nvSpPr>
        <p:spPr>
          <a:xfrm>
            <a:off x="495974" y="4382814"/>
            <a:ext cx="3918371" cy="2942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 name="Rectangle 11">
            <a:extLst>
              <a:ext uri="{FF2B5EF4-FFF2-40B4-BE49-F238E27FC236}">
                <a16:creationId xmlns:a16="http://schemas.microsoft.com/office/drawing/2014/main" id="{0F5FFEF8-1668-6B7F-42B4-66E6EC066B77}"/>
              </a:ext>
            </a:extLst>
          </p:cNvPr>
          <p:cNvSpPr/>
          <p:nvPr/>
        </p:nvSpPr>
        <p:spPr>
          <a:xfrm>
            <a:off x="495974" y="5607269"/>
            <a:ext cx="3918371" cy="2942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13" name="Picture 12">
            <a:extLst>
              <a:ext uri="{FF2B5EF4-FFF2-40B4-BE49-F238E27FC236}">
                <a16:creationId xmlns:a16="http://schemas.microsoft.com/office/drawing/2014/main" id="{655D0912-E696-573B-C172-BE02055A45A9}"/>
              </a:ext>
            </a:extLst>
          </p:cNvPr>
          <p:cNvPicPr>
            <a:picLocks noChangeAspect="1"/>
          </p:cNvPicPr>
          <p:nvPr/>
        </p:nvPicPr>
        <p:blipFill>
          <a:blip r:embed="rId3"/>
          <a:stretch>
            <a:fillRect/>
          </a:stretch>
        </p:blipFill>
        <p:spPr>
          <a:xfrm>
            <a:off x="4572000" y="4529958"/>
            <a:ext cx="4548352" cy="1954170"/>
          </a:xfrm>
          <a:prstGeom prst="rect">
            <a:avLst/>
          </a:prstGeom>
        </p:spPr>
      </p:pic>
      <p:sp>
        <p:nvSpPr>
          <p:cNvPr id="14" name="TextBox 13">
            <a:extLst>
              <a:ext uri="{FF2B5EF4-FFF2-40B4-BE49-F238E27FC236}">
                <a16:creationId xmlns:a16="http://schemas.microsoft.com/office/drawing/2014/main" id="{672E59FE-7716-E6C2-7B7D-28A98EBCFFAA}"/>
              </a:ext>
            </a:extLst>
          </p:cNvPr>
          <p:cNvSpPr txBox="1"/>
          <p:nvPr/>
        </p:nvSpPr>
        <p:spPr>
          <a:xfrm>
            <a:off x="5368256" y="3853198"/>
            <a:ext cx="3185487" cy="369332"/>
          </a:xfrm>
          <a:prstGeom prst="rect">
            <a:avLst/>
          </a:prstGeom>
          <a:noFill/>
        </p:spPr>
        <p:txBody>
          <a:bodyPr wrap="none" rtlCol="0">
            <a:spAutoFit/>
          </a:bodyPr>
          <a:lstStyle/>
          <a:p>
            <a:r>
              <a:rPr lang="en-JP" dirty="0"/>
              <a:t>私の研究課題の一つのネタ元</a:t>
            </a:r>
          </a:p>
        </p:txBody>
      </p:sp>
      <p:cxnSp>
        <p:nvCxnSpPr>
          <p:cNvPr id="16" name="Straight Connector 15">
            <a:extLst>
              <a:ext uri="{FF2B5EF4-FFF2-40B4-BE49-F238E27FC236}">
                <a16:creationId xmlns:a16="http://schemas.microsoft.com/office/drawing/2014/main" id="{E8335C60-2D97-CB5A-26E9-463D8A7F75E4}"/>
              </a:ext>
            </a:extLst>
          </p:cNvPr>
          <p:cNvCxnSpPr>
            <a:stCxn id="14" idx="1"/>
            <a:endCxn id="9" idx="3"/>
          </p:cNvCxnSpPr>
          <p:nvPr/>
        </p:nvCxnSpPr>
        <p:spPr>
          <a:xfrm flipH="1">
            <a:off x="4414345" y="4037864"/>
            <a:ext cx="953911" cy="492095"/>
          </a:xfrm>
          <a:prstGeom prst="line">
            <a:avLst/>
          </a:prstGeom>
          <a:ln>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5FF0787C-0FDA-B1EA-28FB-10E38207CE03}"/>
              </a:ext>
            </a:extLst>
          </p:cNvPr>
          <p:cNvCxnSpPr>
            <a:stCxn id="12" idx="3"/>
            <a:endCxn id="14" idx="1"/>
          </p:cNvCxnSpPr>
          <p:nvPr/>
        </p:nvCxnSpPr>
        <p:spPr>
          <a:xfrm flipV="1">
            <a:off x="4414345" y="4037864"/>
            <a:ext cx="953911" cy="1716550"/>
          </a:xfrm>
          <a:prstGeom prst="line">
            <a:avLst/>
          </a:prstGeom>
          <a:ln>
            <a:solidFill>
              <a:srgbClr val="FF0000"/>
            </a:solidFill>
            <a:prstDash val="sysDot"/>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5CC7C1E-921B-A6F2-DD7B-6652F5774BC8}"/>
              </a:ext>
            </a:extLst>
          </p:cNvPr>
          <p:cNvSpPr txBox="1"/>
          <p:nvPr/>
        </p:nvSpPr>
        <p:spPr>
          <a:xfrm>
            <a:off x="5440570" y="950311"/>
            <a:ext cx="3406702" cy="923330"/>
          </a:xfrm>
          <a:prstGeom prst="rect">
            <a:avLst/>
          </a:prstGeom>
          <a:noFill/>
          <a:ln>
            <a:solidFill>
              <a:schemeClr val="accent6"/>
            </a:solidFill>
          </a:ln>
        </p:spPr>
        <p:txBody>
          <a:bodyPr wrap="none" rtlCol="0">
            <a:spAutoFit/>
          </a:bodyPr>
          <a:lstStyle/>
          <a:p>
            <a:r>
              <a:rPr lang="en-JP" dirty="0">
                <a:latin typeface="Yu Gothic" panose="020B0400000000000000" pitchFamily="34" charset="-128"/>
                <a:ea typeface="Yu Gothic" panose="020B0400000000000000" pitchFamily="34" charset="-128"/>
              </a:rPr>
              <a:t>河野先生！</a:t>
            </a:r>
          </a:p>
          <a:p>
            <a:r>
              <a:rPr lang="en-JP" dirty="0">
                <a:latin typeface="Yu Gothic" panose="020B0400000000000000" pitchFamily="34" charset="-128"/>
                <a:ea typeface="Yu Gothic" panose="020B0400000000000000" pitchFamily="34" charset="-128"/>
              </a:rPr>
              <a:t>これと同じサマリーが</a:t>
            </a:r>
          </a:p>
          <a:p>
            <a:r>
              <a:rPr lang="en-JP" dirty="0">
                <a:latin typeface="Yu Gothic" panose="020B0400000000000000" pitchFamily="34" charset="-128"/>
                <a:ea typeface="Yu Gothic" panose="020B0400000000000000" pitchFamily="34" charset="-128"/>
              </a:rPr>
              <a:t>C-CAT</a:t>
            </a:r>
            <a:r>
              <a:rPr lang="ja-JP" altLang="en-US">
                <a:latin typeface="Yu Gothic" panose="020B0400000000000000" pitchFamily="34" charset="-128"/>
                <a:ea typeface="Yu Gothic" panose="020B0400000000000000" pitchFamily="34" charset="-128"/>
              </a:rPr>
              <a:t> </a:t>
            </a:r>
            <a:r>
              <a:rPr lang="en-US" altLang="ja-JP" dirty="0">
                <a:latin typeface="Yu Gothic" panose="020B0400000000000000" pitchFamily="34" charset="-128"/>
                <a:ea typeface="Yu Gothic" panose="020B0400000000000000" pitchFamily="34" charset="-128"/>
              </a:rPr>
              <a:t>website</a:t>
            </a:r>
            <a:r>
              <a:rPr lang="ja-JP" altLang="en-US">
                <a:latin typeface="Yu Gothic" panose="020B0400000000000000" pitchFamily="34" charset="-128"/>
                <a:ea typeface="Yu Gothic" panose="020B0400000000000000" pitchFamily="34" charset="-128"/>
              </a:rPr>
              <a:t>にも欲しいです</a:t>
            </a:r>
            <a:endParaRPr lang="en-JP" dirty="0">
              <a:latin typeface="Yu Gothic" panose="020B0400000000000000" pitchFamily="34" charset="-128"/>
              <a:ea typeface="Yu Gothic" panose="020B0400000000000000" pitchFamily="34" charset="-128"/>
            </a:endParaRPr>
          </a:p>
        </p:txBody>
      </p:sp>
      <p:sp>
        <p:nvSpPr>
          <p:cNvPr id="24" name="Slide Number Placeholder 2">
            <a:extLst>
              <a:ext uri="{FF2B5EF4-FFF2-40B4-BE49-F238E27FC236}">
                <a16:creationId xmlns:a16="http://schemas.microsoft.com/office/drawing/2014/main" id="{68D34EBB-5D04-ED50-48E5-6F43A8D0E482}"/>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22</a:t>
            </a:fld>
            <a:endParaRPr lang="en-JP"/>
          </a:p>
        </p:txBody>
      </p:sp>
    </p:spTree>
    <p:extLst>
      <p:ext uri="{BB962C8B-B14F-4D97-AF65-F5344CB8AC3E}">
        <p14:creationId xmlns:p14="http://schemas.microsoft.com/office/powerpoint/2010/main" val="1274600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9F786-CFFE-D07E-2E53-04903AC7BA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2DEB5A-3966-1C1F-F1CC-246ACF6BA4BB}"/>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クリニカルクエスチョンに基づく私の研究例</a:t>
            </a:r>
          </a:p>
        </p:txBody>
      </p:sp>
      <p:cxnSp>
        <p:nvCxnSpPr>
          <p:cNvPr id="3" name="Straight Connector 2">
            <a:extLst>
              <a:ext uri="{FF2B5EF4-FFF2-40B4-BE49-F238E27FC236}">
                <a16:creationId xmlns:a16="http://schemas.microsoft.com/office/drawing/2014/main" id="{0A765C57-10AF-7B24-5C72-2B35E58A56DE}"/>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lide Number Placeholder 2">
            <a:extLst>
              <a:ext uri="{FF2B5EF4-FFF2-40B4-BE49-F238E27FC236}">
                <a16:creationId xmlns:a16="http://schemas.microsoft.com/office/drawing/2014/main" id="{72BD507D-ACA5-71F8-5BE5-CF94D285F728}"/>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23</a:t>
            </a:fld>
            <a:endParaRPr lang="en-JP"/>
          </a:p>
        </p:txBody>
      </p:sp>
      <p:sp>
        <p:nvSpPr>
          <p:cNvPr id="6" name="TextBox 5">
            <a:extLst>
              <a:ext uri="{FF2B5EF4-FFF2-40B4-BE49-F238E27FC236}">
                <a16:creationId xmlns:a16="http://schemas.microsoft.com/office/drawing/2014/main" id="{71271888-814E-9710-0D2D-E281C9EA3EE6}"/>
              </a:ext>
            </a:extLst>
          </p:cNvPr>
          <p:cNvSpPr txBox="1"/>
          <p:nvPr/>
        </p:nvSpPr>
        <p:spPr>
          <a:xfrm>
            <a:off x="378372" y="956441"/>
            <a:ext cx="7588937" cy="369332"/>
          </a:xfrm>
          <a:prstGeom prst="rect">
            <a:avLst/>
          </a:prstGeom>
          <a:noFill/>
        </p:spPr>
        <p:txBody>
          <a:bodyPr wrap="none" rtlCol="0">
            <a:spAutoFit/>
          </a:bodyPr>
          <a:lstStyle/>
          <a:p>
            <a:r>
              <a:rPr lang="en-JP" b="1" u="sng" dirty="0">
                <a:latin typeface="Yu Gothic" panose="020B0400000000000000" pitchFamily="34" charset="-128"/>
                <a:ea typeface="Yu Gothic" panose="020B0400000000000000" pitchFamily="34" charset="-128"/>
              </a:rPr>
              <a:t>C-CATのビッグデータは単一施設で収集しづらい稀少疾患に向いている</a:t>
            </a:r>
          </a:p>
        </p:txBody>
      </p:sp>
      <p:pic>
        <p:nvPicPr>
          <p:cNvPr id="8" name="Picture 7">
            <a:extLst>
              <a:ext uri="{FF2B5EF4-FFF2-40B4-BE49-F238E27FC236}">
                <a16:creationId xmlns:a16="http://schemas.microsoft.com/office/drawing/2014/main" id="{AC5D7F4C-51BE-6FF0-4E34-4DF4CCBF446B}"/>
              </a:ext>
            </a:extLst>
          </p:cNvPr>
          <p:cNvPicPr>
            <a:picLocks noChangeAspect="1"/>
          </p:cNvPicPr>
          <p:nvPr/>
        </p:nvPicPr>
        <p:blipFill>
          <a:blip r:embed="rId2"/>
          <a:stretch>
            <a:fillRect/>
          </a:stretch>
        </p:blipFill>
        <p:spPr>
          <a:xfrm>
            <a:off x="7288391" y="1274974"/>
            <a:ext cx="1821197" cy="523217"/>
          </a:xfrm>
          <a:prstGeom prst="rect">
            <a:avLst/>
          </a:prstGeom>
          <a:ln>
            <a:solidFill>
              <a:schemeClr val="tx1"/>
            </a:solidFill>
          </a:ln>
        </p:spPr>
      </p:pic>
      <p:sp>
        <p:nvSpPr>
          <p:cNvPr id="10" name="TextBox 9">
            <a:extLst>
              <a:ext uri="{FF2B5EF4-FFF2-40B4-BE49-F238E27FC236}">
                <a16:creationId xmlns:a16="http://schemas.microsoft.com/office/drawing/2014/main" id="{F9CA24F3-805B-76EE-A81F-D658D5E107E4}"/>
              </a:ext>
            </a:extLst>
          </p:cNvPr>
          <p:cNvSpPr txBox="1"/>
          <p:nvPr/>
        </p:nvSpPr>
        <p:spPr>
          <a:xfrm>
            <a:off x="788276" y="1292005"/>
            <a:ext cx="5724644"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・乳房外パジェット病の遺伝子変異と生存期間の関係</a:t>
            </a:r>
          </a:p>
        </p:txBody>
      </p:sp>
      <p:sp>
        <p:nvSpPr>
          <p:cNvPr id="11" name="TextBox 10">
            <a:extLst>
              <a:ext uri="{FF2B5EF4-FFF2-40B4-BE49-F238E27FC236}">
                <a16:creationId xmlns:a16="http://schemas.microsoft.com/office/drawing/2014/main" id="{4D2F5E5C-3DA2-033D-E61C-3DD2F649C7FB}"/>
              </a:ext>
            </a:extLst>
          </p:cNvPr>
          <p:cNvSpPr txBox="1"/>
          <p:nvPr/>
        </p:nvSpPr>
        <p:spPr>
          <a:xfrm>
            <a:off x="788276" y="2865742"/>
            <a:ext cx="4108817"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・軟部肉腫の遺伝子変異と薬剤奏効性</a:t>
            </a:r>
          </a:p>
        </p:txBody>
      </p:sp>
      <p:sp>
        <p:nvSpPr>
          <p:cNvPr id="17" name="TextBox 16">
            <a:extLst>
              <a:ext uri="{FF2B5EF4-FFF2-40B4-BE49-F238E27FC236}">
                <a16:creationId xmlns:a16="http://schemas.microsoft.com/office/drawing/2014/main" id="{4EBC6202-A1A2-ED33-1A09-00A6E8D6E733}"/>
              </a:ext>
            </a:extLst>
          </p:cNvPr>
          <p:cNvSpPr txBox="1"/>
          <p:nvPr/>
        </p:nvSpPr>
        <p:spPr>
          <a:xfrm>
            <a:off x="788276" y="1609195"/>
            <a:ext cx="4083169"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・軟部肉腫における</a:t>
            </a:r>
            <a:r>
              <a:rPr lang="en-JP" i="1" dirty="0">
                <a:latin typeface="Yu Gothic" panose="020B0400000000000000" pitchFamily="34" charset="-128"/>
                <a:ea typeface="Yu Gothic" panose="020B0400000000000000" pitchFamily="34" charset="-128"/>
              </a:rPr>
              <a:t>BRAF</a:t>
            </a:r>
            <a:r>
              <a:rPr lang="ja-JP" altLang="en-US">
                <a:latin typeface="Yu Gothic" panose="020B0400000000000000" pitchFamily="34" charset="-128"/>
                <a:ea typeface="Yu Gothic" panose="020B0400000000000000" pitchFamily="34" charset="-128"/>
              </a:rPr>
              <a:t> </a:t>
            </a:r>
            <a:r>
              <a:rPr lang="en-JP" dirty="0">
                <a:latin typeface="Yu Gothic" panose="020B0400000000000000" pitchFamily="34" charset="-128"/>
                <a:ea typeface="Yu Gothic" panose="020B0400000000000000" pitchFamily="34" charset="-128"/>
              </a:rPr>
              <a:t>変異の実態</a:t>
            </a:r>
          </a:p>
        </p:txBody>
      </p:sp>
      <p:pic>
        <p:nvPicPr>
          <p:cNvPr id="19" name="Picture 18">
            <a:extLst>
              <a:ext uri="{FF2B5EF4-FFF2-40B4-BE49-F238E27FC236}">
                <a16:creationId xmlns:a16="http://schemas.microsoft.com/office/drawing/2014/main" id="{14AAAF7A-2A47-D5F2-1663-1BE47BD90E6F}"/>
              </a:ext>
            </a:extLst>
          </p:cNvPr>
          <p:cNvPicPr>
            <a:picLocks noChangeAspect="1"/>
          </p:cNvPicPr>
          <p:nvPr/>
        </p:nvPicPr>
        <p:blipFill>
          <a:blip r:embed="rId3"/>
          <a:stretch>
            <a:fillRect/>
          </a:stretch>
        </p:blipFill>
        <p:spPr>
          <a:xfrm>
            <a:off x="6866179" y="4632582"/>
            <a:ext cx="2064453" cy="395718"/>
          </a:xfrm>
          <a:prstGeom prst="rect">
            <a:avLst/>
          </a:prstGeom>
          <a:ln>
            <a:solidFill>
              <a:schemeClr val="tx1"/>
            </a:solidFill>
          </a:ln>
        </p:spPr>
      </p:pic>
      <p:sp>
        <p:nvSpPr>
          <p:cNvPr id="20" name="TextBox 19">
            <a:extLst>
              <a:ext uri="{FF2B5EF4-FFF2-40B4-BE49-F238E27FC236}">
                <a16:creationId xmlns:a16="http://schemas.microsoft.com/office/drawing/2014/main" id="{D8BCEF60-30F9-9670-8C7B-C573D0B1F732}"/>
              </a:ext>
            </a:extLst>
          </p:cNvPr>
          <p:cNvSpPr txBox="1"/>
          <p:nvPr/>
        </p:nvSpPr>
        <p:spPr>
          <a:xfrm>
            <a:off x="333743" y="4225513"/>
            <a:ext cx="5511445" cy="369332"/>
          </a:xfrm>
          <a:prstGeom prst="rect">
            <a:avLst/>
          </a:prstGeom>
          <a:noFill/>
        </p:spPr>
        <p:txBody>
          <a:bodyPr wrap="none" rtlCol="0">
            <a:spAutoFit/>
          </a:bodyPr>
          <a:lstStyle/>
          <a:p>
            <a:r>
              <a:rPr lang="en-JP" b="1" u="sng" dirty="0">
                <a:latin typeface="Yu Gothic" panose="020B0400000000000000" pitchFamily="34" charset="-128"/>
                <a:ea typeface="Yu Gothic" panose="020B0400000000000000" pitchFamily="34" charset="-128"/>
              </a:rPr>
              <a:t>C-CATレポートのアノーテーションは適切なのか？</a:t>
            </a:r>
          </a:p>
        </p:txBody>
      </p:sp>
      <p:sp>
        <p:nvSpPr>
          <p:cNvPr id="22" name="TextBox 21">
            <a:extLst>
              <a:ext uri="{FF2B5EF4-FFF2-40B4-BE49-F238E27FC236}">
                <a16:creationId xmlns:a16="http://schemas.microsoft.com/office/drawing/2014/main" id="{87A521AC-82F3-C643-4C7D-4F6C57271DBF}"/>
              </a:ext>
            </a:extLst>
          </p:cNvPr>
          <p:cNvSpPr txBox="1"/>
          <p:nvPr/>
        </p:nvSpPr>
        <p:spPr>
          <a:xfrm>
            <a:off x="804631" y="4663030"/>
            <a:ext cx="5032147"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・遺伝子変異の再アノーテーション前後の変化</a:t>
            </a:r>
          </a:p>
        </p:txBody>
      </p:sp>
      <p:sp>
        <p:nvSpPr>
          <p:cNvPr id="24" name="TextBox 23">
            <a:extLst>
              <a:ext uri="{FF2B5EF4-FFF2-40B4-BE49-F238E27FC236}">
                <a16:creationId xmlns:a16="http://schemas.microsoft.com/office/drawing/2014/main" id="{E5B873D8-3C15-6F68-FEEC-B6374C3BB03D}"/>
              </a:ext>
            </a:extLst>
          </p:cNvPr>
          <p:cNvSpPr txBox="1"/>
          <p:nvPr/>
        </p:nvSpPr>
        <p:spPr>
          <a:xfrm>
            <a:off x="382427" y="6058888"/>
            <a:ext cx="7816563" cy="369332"/>
          </a:xfrm>
          <a:prstGeom prst="rect">
            <a:avLst/>
          </a:prstGeom>
          <a:noFill/>
        </p:spPr>
        <p:txBody>
          <a:bodyPr wrap="none" rtlCol="0">
            <a:spAutoFit/>
          </a:bodyPr>
          <a:lstStyle/>
          <a:p>
            <a:r>
              <a:rPr lang="en-JP" b="1" u="sng" dirty="0">
                <a:latin typeface="Yu Gothic" panose="020B0400000000000000" pitchFamily="34" charset="-128"/>
                <a:ea typeface="Yu Gothic" panose="020B0400000000000000" pitchFamily="34" charset="-128"/>
              </a:rPr>
              <a:t>腫瘍オンリーパネルで検出された遺伝子変異のgermline conversion rate</a:t>
            </a:r>
          </a:p>
        </p:txBody>
      </p:sp>
      <p:sp>
        <p:nvSpPr>
          <p:cNvPr id="25" name="TextBox 24">
            <a:extLst>
              <a:ext uri="{FF2B5EF4-FFF2-40B4-BE49-F238E27FC236}">
                <a16:creationId xmlns:a16="http://schemas.microsoft.com/office/drawing/2014/main" id="{8E3E2845-E418-9732-C64D-8CDD618D28EA}"/>
              </a:ext>
            </a:extLst>
          </p:cNvPr>
          <p:cNvSpPr txBox="1"/>
          <p:nvPr/>
        </p:nvSpPr>
        <p:spPr>
          <a:xfrm>
            <a:off x="804631" y="6428220"/>
            <a:ext cx="7257115"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・小杉班やESMOの基準を超える生殖細胞系列変異予測モデルの開発</a:t>
            </a:r>
          </a:p>
        </p:txBody>
      </p:sp>
      <p:sp>
        <p:nvSpPr>
          <p:cNvPr id="32" name="TextBox 31">
            <a:extLst>
              <a:ext uri="{FF2B5EF4-FFF2-40B4-BE49-F238E27FC236}">
                <a16:creationId xmlns:a16="http://schemas.microsoft.com/office/drawing/2014/main" id="{ADE452E4-856D-2AAF-C0EB-0F1E4191FDC8}"/>
              </a:ext>
            </a:extLst>
          </p:cNvPr>
          <p:cNvSpPr txBox="1"/>
          <p:nvPr/>
        </p:nvSpPr>
        <p:spPr>
          <a:xfrm>
            <a:off x="333743" y="5145834"/>
            <a:ext cx="7882286" cy="369332"/>
          </a:xfrm>
          <a:prstGeom prst="rect">
            <a:avLst/>
          </a:prstGeom>
          <a:noFill/>
        </p:spPr>
        <p:txBody>
          <a:bodyPr wrap="none" rtlCol="0">
            <a:spAutoFit/>
          </a:bodyPr>
          <a:lstStyle/>
          <a:p>
            <a:r>
              <a:rPr lang="en-JP" b="1" u="sng" dirty="0">
                <a:latin typeface="Yu Gothic" panose="020B0400000000000000" pitchFamily="34" charset="-128"/>
                <a:ea typeface="Yu Gothic" panose="020B0400000000000000" pitchFamily="34" charset="-128"/>
              </a:rPr>
              <a:t>CGP検査を受けて治療に繋がる患者だけがCGP検査を受ければ無駄がない</a:t>
            </a:r>
          </a:p>
        </p:txBody>
      </p:sp>
      <p:sp>
        <p:nvSpPr>
          <p:cNvPr id="33" name="TextBox 32">
            <a:extLst>
              <a:ext uri="{FF2B5EF4-FFF2-40B4-BE49-F238E27FC236}">
                <a16:creationId xmlns:a16="http://schemas.microsoft.com/office/drawing/2014/main" id="{51B656B4-3B09-64F2-0225-44B9A60576F6}"/>
              </a:ext>
            </a:extLst>
          </p:cNvPr>
          <p:cNvSpPr txBox="1"/>
          <p:nvPr/>
        </p:nvSpPr>
        <p:spPr>
          <a:xfrm>
            <a:off x="804631" y="5597031"/>
            <a:ext cx="5949514"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・CGP検査が治療に繋がるかどうかの予測モデルの開発</a:t>
            </a:r>
          </a:p>
        </p:txBody>
      </p:sp>
      <p:sp>
        <p:nvSpPr>
          <p:cNvPr id="35" name="TextBox 34">
            <a:extLst>
              <a:ext uri="{FF2B5EF4-FFF2-40B4-BE49-F238E27FC236}">
                <a16:creationId xmlns:a16="http://schemas.microsoft.com/office/drawing/2014/main" id="{84A898EB-26B0-5716-CF42-87FB3D5AE4E5}"/>
              </a:ext>
            </a:extLst>
          </p:cNvPr>
          <p:cNvSpPr txBox="1"/>
          <p:nvPr/>
        </p:nvSpPr>
        <p:spPr>
          <a:xfrm>
            <a:off x="333743" y="3303259"/>
            <a:ext cx="5026184" cy="369332"/>
          </a:xfrm>
          <a:prstGeom prst="rect">
            <a:avLst/>
          </a:prstGeom>
          <a:noFill/>
        </p:spPr>
        <p:txBody>
          <a:bodyPr wrap="none" rtlCol="0">
            <a:spAutoFit/>
          </a:bodyPr>
          <a:lstStyle/>
          <a:p>
            <a:r>
              <a:rPr lang="en-JP" b="1" u="sng" dirty="0">
                <a:latin typeface="Yu Gothic" panose="020B0400000000000000" pitchFamily="34" charset="-128"/>
                <a:ea typeface="Yu Gothic" panose="020B0400000000000000" pitchFamily="34" charset="-128"/>
              </a:rPr>
              <a:t>CGP検査は生存期間延長に繋がっているのか？</a:t>
            </a:r>
          </a:p>
        </p:txBody>
      </p:sp>
      <p:sp>
        <p:nvSpPr>
          <p:cNvPr id="36" name="TextBox 35">
            <a:extLst>
              <a:ext uri="{FF2B5EF4-FFF2-40B4-BE49-F238E27FC236}">
                <a16:creationId xmlns:a16="http://schemas.microsoft.com/office/drawing/2014/main" id="{B122014C-589C-AAA2-02C7-E621B7086D26}"/>
              </a:ext>
            </a:extLst>
          </p:cNvPr>
          <p:cNvSpPr txBox="1"/>
          <p:nvPr/>
        </p:nvSpPr>
        <p:spPr>
          <a:xfrm>
            <a:off x="743647" y="3752523"/>
            <a:ext cx="4355680"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・CGP検査後の予後と治療の関係の解析</a:t>
            </a:r>
          </a:p>
        </p:txBody>
      </p:sp>
      <p:pic>
        <p:nvPicPr>
          <p:cNvPr id="38" name="Picture 37">
            <a:extLst>
              <a:ext uri="{FF2B5EF4-FFF2-40B4-BE49-F238E27FC236}">
                <a16:creationId xmlns:a16="http://schemas.microsoft.com/office/drawing/2014/main" id="{27668C5B-5F9F-91FE-59AA-09609A9183A0}"/>
              </a:ext>
            </a:extLst>
          </p:cNvPr>
          <p:cNvPicPr>
            <a:picLocks noChangeAspect="1"/>
          </p:cNvPicPr>
          <p:nvPr/>
        </p:nvPicPr>
        <p:blipFill>
          <a:blip r:embed="rId4"/>
          <a:stretch>
            <a:fillRect/>
          </a:stretch>
        </p:blipFill>
        <p:spPr>
          <a:xfrm>
            <a:off x="6679220" y="3794968"/>
            <a:ext cx="2414752" cy="282427"/>
          </a:xfrm>
          <a:prstGeom prst="rect">
            <a:avLst/>
          </a:prstGeom>
          <a:ln>
            <a:solidFill>
              <a:schemeClr val="tx1"/>
            </a:solidFill>
          </a:ln>
        </p:spPr>
      </p:pic>
      <p:pic>
        <p:nvPicPr>
          <p:cNvPr id="39" name="Picture 38">
            <a:extLst>
              <a:ext uri="{FF2B5EF4-FFF2-40B4-BE49-F238E27FC236}">
                <a16:creationId xmlns:a16="http://schemas.microsoft.com/office/drawing/2014/main" id="{D1818A60-509A-5501-707D-8DECEE1BFB9A}"/>
              </a:ext>
            </a:extLst>
          </p:cNvPr>
          <p:cNvPicPr>
            <a:picLocks noChangeAspect="1"/>
          </p:cNvPicPr>
          <p:nvPr/>
        </p:nvPicPr>
        <p:blipFill>
          <a:blip r:embed="rId5"/>
          <a:stretch>
            <a:fillRect/>
          </a:stretch>
        </p:blipFill>
        <p:spPr>
          <a:xfrm>
            <a:off x="7320362" y="1834388"/>
            <a:ext cx="1757254" cy="475263"/>
          </a:xfrm>
          <a:prstGeom prst="rect">
            <a:avLst/>
          </a:prstGeom>
          <a:ln>
            <a:solidFill>
              <a:schemeClr val="tx1"/>
            </a:solidFill>
          </a:ln>
        </p:spPr>
      </p:pic>
      <p:sp>
        <p:nvSpPr>
          <p:cNvPr id="40" name="TextBox 39">
            <a:extLst>
              <a:ext uri="{FF2B5EF4-FFF2-40B4-BE49-F238E27FC236}">
                <a16:creationId xmlns:a16="http://schemas.microsoft.com/office/drawing/2014/main" id="{441C2A65-26A1-B75D-186D-0B7B208DC9B5}"/>
              </a:ext>
            </a:extLst>
          </p:cNvPr>
          <p:cNvSpPr txBox="1"/>
          <p:nvPr/>
        </p:nvSpPr>
        <p:spPr>
          <a:xfrm>
            <a:off x="788276" y="1918560"/>
            <a:ext cx="3416320"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・グリオブラストーマの臨床像</a:t>
            </a:r>
          </a:p>
        </p:txBody>
      </p:sp>
      <p:pic>
        <p:nvPicPr>
          <p:cNvPr id="41" name="Picture 40">
            <a:extLst>
              <a:ext uri="{FF2B5EF4-FFF2-40B4-BE49-F238E27FC236}">
                <a16:creationId xmlns:a16="http://schemas.microsoft.com/office/drawing/2014/main" id="{0B62D10B-3E55-B362-8553-ADD836336F3E}"/>
              </a:ext>
            </a:extLst>
          </p:cNvPr>
          <p:cNvPicPr>
            <a:picLocks noChangeAspect="1"/>
          </p:cNvPicPr>
          <p:nvPr/>
        </p:nvPicPr>
        <p:blipFill>
          <a:blip r:embed="rId6"/>
          <a:stretch>
            <a:fillRect/>
          </a:stretch>
        </p:blipFill>
        <p:spPr>
          <a:xfrm>
            <a:off x="7288391" y="2363982"/>
            <a:ext cx="1812000" cy="332549"/>
          </a:xfrm>
          <a:prstGeom prst="rect">
            <a:avLst/>
          </a:prstGeom>
          <a:ln>
            <a:solidFill>
              <a:schemeClr val="tx1"/>
            </a:solidFill>
          </a:ln>
        </p:spPr>
      </p:pic>
      <p:pic>
        <p:nvPicPr>
          <p:cNvPr id="42" name="Picture 41">
            <a:extLst>
              <a:ext uri="{FF2B5EF4-FFF2-40B4-BE49-F238E27FC236}">
                <a16:creationId xmlns:a16="http://schemas.microsoft.com/office/drawing/2014/main" id="{940940B1-8D17-4D26-73A4-E83CD6E99458}"/>
              </a:ext>
            </a:extLst>
          </p:cNvPr>
          <p:cNvPicPr>
            <a:picLocks noChangeAspect="1"/>
          </p:cNvPicPr>
          <p:nvPr/>
        </p:nvPicPr>
        <p:blipFill>
          <a:blip r:embed="rId7"/>
          <a:stretch>
            <a:fillRect/>
          </a:stretch>
        </p:blipFill>
        <p:spPr>
          <a:xfrm>
            <a:off x="6818788" y="2793467"/>
            <a:ext cx="2126747" cy="523217"/>
          </a:xfrm>
          <a:prstGeom prst="rect">
            <a:avLst/>
          </a:prstGeom>
          <a:ln>
            <a:solidFill>
              <a:schemeClr val="tx1"/>
            </a:solidFill>
          </a:ln>
        </p:spPr>
      </p:pic>
      <p:sp>
        <p:nvSpPr>
          <p:cNvPr id="43" name="TextBox 42">
            <a:extLst>
              <a:ext uri="{FF2B5EF4-FFF2-40B4-BE49-F238E27FC236}">
                <a16:creationId xmlns:a16="http://schemas.microsoft.com/office/drawing/2014/main" id="{540D57C6-ECE7-0CFA-6FAF-E04791DCAA86}"/>
              </a:ext>
            </a:extLst>
          </p:cNvPr>
          <p:cNvSpPr txBox="1"/>
          <p:nvPr/>
        </p:nvSpPr>
        <p:spPr>
          <a:xfrm>
            <a:off x="317388" y="2499418"/>
            <a:ext cx="3185487" cy="369332"/>
          </a:xfrm>
          <a:prstGeom prst="rect">
            <a:avLst/>
          </a:prstGeom>
          <a:noFill/>
        </p:spPr>
        <p:txBody>
          <a:bodyPr wrap="none" rtlCol="0">
            <a:spAutoFit/>
          </a:bodyPr>
          <a:lstStyle/>
          <a:p>
            <a:r>
              <a:rPr lang="en-JP" b="1" u="sng" dirty="0">
                <a:latin typeface="Yu Gothic" panose="020B0400000000000000" pitchFamily="34" charset="-128"/>
                <a:ea typeface="Yu Gothic" panose="020B0400000000000000" pitchFamily="34" charset="-128"/>
              </a:rPr>
              <a:t>薬剤奏効性の情報が得られる</a:t>
            </a:r>
          </a:p>
        </p:txBody>
      </p:sp>
    </p:spTree>
    <p:extLst>
      <p:ext uri="{BB962C8B-B14F-4D97-AF65-F5344CB8AC3E}">
        <p14:creationId xmlns:p14="http://schemas.microsoft.com/office/powerpoint/2010/main" val="1782476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DAD5D-ED59-24EC-1F1A-EF40E332C41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E6B2A98-7978-2B46-CECE-38C602D07557}"/>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クリニカルクエスチョンに基づく私の研究例</a:t>
            </a:r>
          </a:p>
        </p:txBody>
      </p:sp>
      <p:cxnSp>
        <p:nvCxnSpPr>
          <p:cNvPr id="3" name="Straight Connector 2">
            <a:extLst>
              <a:ext uri="{FF2B5EF4-FFF2-40B4-BE49-F238E27FC236}">
                <a16:creationId xmlns:a16="http://schemas.microsoft.com/office/drawing/2014/main" id="{DFF77AC0-6A10-0D66-6ECB-0D04A441BAB9}"/>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lide Number Placeholder 2">
            <a:extLst>
              <a:ext uri="{FF2B5EF4-FFF2-40B4-BE49-F238E27FC236}">
                <a16:creationId xmlns:a16="http://schemas.microsoft.com/office/drawing/2014/main" id="{BAE2F408-3840-1B79-5151-DB70F2157DEC}"/>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24</a:t>
            </a:fld>
            <a:endParaRPr lang="en-JP"/>
          </a:p>
        </p:txBody>
      </p:sp>
      <p:sp>
        <p:nvSpPr>
          <p:cNvPr id="6" name="TextBox 5">
            <a:extLst>
              <a:ext uri="{FF2B5EF4-FFF2-40B4-BE49-F238E27FC236}">
                <a16:creationId xmlns:a16="http://schemas.microsoft.com/office/drawing/2014/main" id="{B20A2C81-904D-727B-ABD7-21B2F77C292A}"/>
              </a:ext>
            </a:extLst>
          </p:cNvPr>
          <p:cNvSpPr txBox="1"/>
          <p:nvPr/>
        </p:nvSpPr>
        <p:spPr>
          <a:xfrm>
            <a:off x="378372" y="956441"/>
            <a:ext cx="7588937" cy="369332"/>
          </a:xfrm>
          <a:prstGeom prst="rect">
            <a:avLst/>
          </a:prstGeom>
          <a:noFill/>
        </p:spPr>
        <p:txBody>
          <a:bodyPr wrap="none" rtlCol="0">
            <a:spAutoFit/>
          </a:bodyPr>
          <a:lstStyle/>
          <a:p>
            <a:r>
              <a:rPr lang="en-JP" b="1" u="sng" dirty="0">
                <a:solidFill>
                  <a:srgbClr val="E6E9E9"/>
                </a:solidFill>
                <a:latin typeface="Yu Gothic" panose="020B0400000000000000" pitchFamily="34" charset="-128"/>
                <a:ea typeface="Yu Gothic" panose="020B0400000000000000" pitchFamily="34" charset="-128"/>
              </a:rPr>
              <a:t>C-CATのビッグデータは単一施設で収集しづらい稀少疾患に向いている</a:t>
            </a:r>
          </a:p>
        </p:txBody>
      </p:sp>
      <p:pic>
        <p:nvPicPr>
          <p:cNvPr id="8" name="Picture 7">
            <a:extLst>
              <a:ext uri="{FF2B5EF4-FFF2-40B4-BE49-F238E27FC236}">
                <a16:creationId xmlns:a16="http://schemas.microsoft.com/office/drawing/2014/main" id="{109D0A33-5D03-C871-BB3B-EE694A635D34}"/>
              </a:ext>
            </a:extLst>
          </p:cNvPr>
          <p:cNvPicPr>
            <a:picLocks noChangeAspect="1"/>
          </p:cNvPicPr>
          <p:nvPr/>
        </p:nvPicPr>
        <p:blipFill>
          <a:blip r:embed="rId2">
            <a:alphaModFix amt="10000"/>
          </a:blip>
          <a:stretch>
            <a:fillRect/>
          </a:stretch>
        </p:blipFill>
        <p:spPr>
          <a:xfrm>
            <a:off x="7257983" y="1337374"/>
            <a:ext cx="1821197" cy="523217"/>
          </a:xfrm>
          <a:prstGeom prst="rect">
            <a:avLst/>
          </a:prstGeom>
          <a:ln>
            <a:solidFill>
              <a:schemeClr val="bg1">
                <a:lumMod val="95000"/>
              </a:schemeClr>
            </a:solidFill>
          </a:ln>
        </p:spPr>
      </p:pic>
      <p:sp>
        <p:nvSpPr>
          <p:cNvPr id="10" name="TextBox 9">
            <a:extLst>
              <a:ext uri="{FF2B5EF4-FFF2-40B4-BE49-F238E27FC236}">
                <a16:creationId xmlns:a16="http://schemas.microsoft.com/office/drawing/2014/main" id="{1A7BE727-4127-7DC1-C427-51A898922AF1}"/>
              </a:ext>
            </a:extLst>
          </p:cNvPr>
          <p:cNvSpPr txBox="1"/>
          <p:nvPr/>
        </p:nvSpPr>
        <p:spPr>
          <a:xfrm>
            <a:off x="788276" y="1292005"/>
            <a:ext cx="5724644" cy="369332"/>
          </a:xfrm>
          <a:prstGeom prst="rect">
            <a:avLst/>
          </a:prstGeom>
          <a:noFill/>
        </p:spPr>
        <p:txBody>
          <a:bodyPr wrap="none" rtlCol="0">
            <a:spAutoFit/>
          </a:bodyPr>
          <a:lstStyle/>
          <a:p>
            <a:r>
              <a:rPr lang="en-JP" dirty="0">
                <a:solidFill>
                  <a:srgbClr val="E6E9E9"/>
                </a:solidFill>
                <a:latin typeface="Yu Gothic" panose="020B0400000000000000" pitchFamily="34" charset="-128"/>
                <a:ea typeface="Yu Gothic" panose="020B0400000000000000" pitchFamily="34" charset="-128"/>
              </a:rPr>
              <a:t>・乳房外パジェット病の遺伝子変異と生存期間の関係</a:t>
            </a:r>
          </a:p>
        </p:txBody>
      </p:sp>
      <p:sp>
        <p:nvSpPr>
          <p:cNvPr id="11" name="TextBox 10">
            <a:extLst>
              <a:ext uri="{FF2B5EF4-FFF2-40B4-BE49-F238E27FC236}">
                <a16:creationId xmlns:a16="http://schemas.microsoft.com/office/drawing/2014/main" id="{A600C9A7-E69A-D6AB-9464-C67B42443EA5}"/>
              </a:ext>
            </a:extLst>
          </p:cNvPr>
          <p:cNvSpPr txBox="1"/>
          <p:nvPr/>
        </p:nvSpPr>
        <p:spPr>
          <a:xfrm>
            <a:off x="788276" y="2264661"/>
            <a:ext cx="4108817" cy="369332"/>
          </a:xfrm>
          <a:prstGeom prst="rect">
            <a:avLst/>
          </a:prstGeom>
          <a:noFill/>
        </p:spPr>
        <p:txBody>
          <a:bodyPr wrap="none" rtlCol="0">
            <a:spAutoFit/>
          </a:bodyPr>
          <a:lstStyle/>
          <a:p>
            <a:r>
              <a:rPr lang="en-JP" dirty="0">
                <a:solidFill>
                  <a:srgbClr val="E6E9E9"/>
                </a:solidFill>
                <a:latin typeface="Yu Gothic" panose="020B0400000000000000" pitchFamily="34" charset="-128"/>
                <a:ea typeface="Yu Gothic" panose="020B0400000000000000" pitchFamily="34" charset="-128"/>
              </a:rPr>
              <a:t>・軟部肉腫の遺伝子変異と薬剤奏効性</a:t>
            </a:r>
          </a:p>
        </p:txBody>
      </p:sp>
      <p:pic>
        <p:nvPicPr>
          <p:cNvPr id="15" name="Picture 14">
            <a:extLst>
              <a:ext uri="{FF2B5EF4-FFF2-40B4-BE49-F238E27FC236}">
                <a16:creationId xmlns:a16="http://schemas.microsoft.com/office/drawing/2014/main" id="{B3E03D7F-D98F-832B-7826-672A6F765AFA}"/>
              </a:ext>
            </a:extLst>
          </p:cNvPr>
          <p:cNvPicPr>
            <a:picLocks noChangeAspect="1"/>
          </p:cNvPicPr>
          <p:nvPr/>
        </p:nvPicPr>
        <p:blipFill>
          <a:blip r:embed="rId3">
            <a:alphaModFix amt="10000"/>
          </a:blip>
          <a:stretch>
            <a:fillRect/>
          </a:stretch>
        </p:blipFill>
        <p:spPr>
          <a:xfrm>
            <a:off x="5343572" y="1674367"/>
            <a:ext cx="1821197" cy="538453"/>
          </a:xfrm>
          <a:prstGeom prst="rect">
            <a:avLst/>
          </a:prstGeom>
          <a:ln>
            <a:solidFill>
              <a:schemeClr val="bg1">
                <a:lumMod val="95000"/>
              </a:schemeClr>
            </a:solidFill>
          </a:ln>
        </p:spPr>
      </p:pic>
      <p:sp>
        <p:nvSpPr>
          <p:cNvPr id="17" name="TextBox 16">
            <a:extLst>
              <a:ext uri="{FF2B5EF4-FFF2-40B4-BE49-F238E27FC236}">
                <a16:creationId xmlns:a16="http://schemas.microsoft.com/office/drawing/2014/main" id="{9601BA8D-957C-105C-6887-04D73ADDD2CA}"/>
              </a:ext>
            </a:extLst>
          </p:cNvPr>
          <p:cNvSpPr txBox="1"/>
          <p:nvPr/>
        </p:nvSpPr>
        <p:spPr>
          <a:xfrm>
            <a:off x="788276" y="1609195"/>
            <a:ext cx="2492990" cy="369332"/>
          </a:xfrm>
          <a:prstGeom prst="rect">
            <a:avLst/>
          </a:prstGeom>
          <a:noFill/>
        </p:spPr>
        <p:txBody>
          <a:bodyPr wrap="none" rtlCol="0">
            <a:spAutoFit/>
          </a:bodyPr>
          <a:lstStyle/>
          <a:p>
            <a:r>
              <a:rPr lang="en-JP" dirty="0">
                <a:solidFill>
                  <a:srgbClr val="E6E9E9"/>
                </a:solidFill>
                <a:latin typeface="Yu Gothic" panose="020B0400000000000000" pitchFamily="34" charset="-128"/>
                <a:ea typeface="Yu Gothic" panose="020B0400000000000000" pitchFamily="34" charset="-128"/>
              </a:rPr>
              <a:t>・横紋筋肉腫の臨床像</a:t>
            </a:r>
          </a:p>
        </p:txBody>
      </p:sp>
      <p:pic>
        <p:nvPicPr>
          <p:cNvPr id="19" name="Picture 18">
            <a:extLst>
              <a:ext uri="{FF2B5EF4-FFF2-40B4-BE49-F238E27FC236}">
                <a16:creationId xmlns:a16="http://schemas.microsoft.com/office/drawing/2014/main" id="{5B5FB5A8-6423-84C2-B56E-48AA44862A65}"/>
              </a:ext>
            </a:extLst>
          </p:cNvPr>
          <p:cNvPicPr>
            <a:picLocks noChangeAspect="1"/>
          </p:cNvPicPr>
          <p:nvPr/>
        </p:nvPicPr>
        <p:blipFill>
          <a:blip r:embed="rId4">
            <a:alphaModFix amt="10000"/>
          </a:blip>
          <a:stretch>
            <a:fillRect/>
          </a:stretch>
        </p:blipFill>
        <p:spPr>
          <a:xfrm>
            <a:off x="6849824" y="4266930"/>
            <a:ext cx="2064453" cy="395718"/>
          </a:xfrm>
          <a:prstGeom prst="rect">
            <a:avLst/>
          </a:prstGeom>
          <a:ln>
            <a:solidFill>
              <a:schemeClr val="bg1">
                <a:lumMod val="95000"/>
              </a:schemeClr>
            </a:solidFill>
          </a:ln>
        </p:spPr>
      </p:pic>
      <p:sp>
        <p:nvSpPr>
          <p:cNvPr id="20" name="TextBox 19">
            <a:extLst>
              <a:ext uri="{FF2B5EF4-FFF2-40B4-BE49-F238E27FC236}">
                <a16:creationId xmlns:a16="http://schemas.microsoft.com/office/drawing/2014/main" id="{D493563C-7EBB-148B-E492-8CD15DA1CA72}"/>
              </a:ext>
            </a:extLst>
          </p:cNvPr>
          <p:cNvSpPr txBox="1"/>
          <p:nvPr/>
        </p:nvSpPr>
        <p:spPr>
          <a:xfrm>
            <a:off x="378372" y="3848114"/>
            <a:ext cx="5511445" cy="369332"/>
          </a:xfrm>
          <a:prstGeom prst="rect">
            <a:avLst/>
          </a:prstGeom>
          <a:noFill/>
        </p:spPr>
        <p:txBody>
          <a:bodyPr wrap="none" rtlCol="0">
            <a:spAutoFit/>
          </a:bodyPr>
          <a:lstStyle/>
          <a:p>
            <a:r>
              <a:rPr lang="en-JP" b="1" u="sng" dirty="0">
                <a:solidFill>
                  <a:srgbClr val="E6E9E9"/>
                </a:solidFill>
                <a:latin typeface="Yu Gothic" panose="020B0400000000000000" pitchFamily="34" charset="-128"/>
                <a:ea typeface="Yu Gothic" panose="020B0400000000000000" pitchFamily="34" charset="-128"/>
              </a:rPr>
              <a:t>C-CATレポートのアノーテーションは適切なのか？</a:t>
            </a:r>
          </a:p>
        </p:txBody>
      </p:sp>
      <p:sp>
        <p:nvSpPr>
          <p:cNvPr id="22" name="TextBox 21">
            <a:extLst>
              <a:ext uri="{FF2B5EF4-FFF2-40B4-BE49-F238E27FC236}">
                <a16:creationId xmlns:a16="http://schemas.microsoft.com/office/drawing/2014/main" id="{0FE5F881-F0D9-BB1C-300F-BD99C4008ED9}"/>
              </a:ext>
            </a:extLst>
          </p:cNvPr>
          <p:cNvSpPr txBox="1"/>
          <p:nvPr/>
        </p:nvSpPr>
        <p:spPr>
          <a:xfrm>
            <a:off x="788276" y="4297378"/>
            <a:ext cx="5032147" cy="369332"/>
          </a:xfrm>
          <a:prstGeom prst="rect">
            <a:avLst/>
          </a:prstGeom>
          <a:noFill/>
        </p:spPr>
        <p:txBody>
          <a:bodyPr wrap="none" rtlCol="0">
            <a:spAutoFit/>
          </a:bodyPr>
          <a:lstStyle/>
          <a:p>
            <a:r>
              <a:rPr lang="en-JP" dirty="0">
                <a:solidFill>
                  <a:srgbClr val="E6E9E9"/>
                </a:solidFill>
                <a:latin typeface="Yu Gothic" panose="020B0400000000000000" pitchFamily="34" charset="-128"/>
                <a:ea typeface="Yu Gothic" panose="020B0400000000000000" pitchFamily="34" charset="-128"/>
              </a:rPr>
              <a:t>・遺伝子変異の再アノーテーション前後の変化</a:t>
            </a:r>
          </a:p>
        </p:txBody>
      </p:sp>
      <p:sp>
        <p:nvSpPr>
          <p:cNvPr id="24" name="TextBox 23">
            <a:extLst>
              <a:ext uri="{FF2B5EF4-FFF2-40B4-BE49-F238E27FC236}">
                <a16:creationId xmlns:a16="http://schemas.microsoft.com/office/drawing/2014/main" id="{4C13A89C-6479-F216-7BD4-BD8F9060B7F2}"/>
              </a:ext>
            </a:extLst>
          </p:cNvPr>
          <p:cNvSpPr txBox="1"/>
          <p:nvPr/>
        </p:nvSpPr>
        <p:spPr>
          <a:xfrm>
            <a:off x="444678" y="5889005"/>
            <a:ext cx="7816563" cy="369332"/>
          </a:xfrm>
          <a:prstGeom prst="rect">
            <a:avLst/>
          </a:prstGeom>
          <a:noFill/>
        </p:spPr>
        <p:txBody>
          <a:bodyPr wrap="none" rtlCol="0">
            <a:spAutoFit/>
          </a:bodyPr>
          <a:lstStyle/>
          <a:p>
            <a:r>
              <a:rPr lang="en-JP" b="1" u="sng" dirty="0">
                <a:solidFill>
                  <a:srgbClr val="E6E9E9"/>
                </a:solidFill>
                <a:latin typeface="Yu Gothic" panose="020B0400000000000000" pitchFamily="34" charset="-128"/>
                <a:ea typeface="Yu Gothic" panose="020B0400000000000000" pitchFamily="34" charset="-128"/>
              </a:rPr>
              <a:t>腫瘍オンリーパネルで検出された遺伝子変異のgermline conversion rate</a:t>
            </a:r>
          </a:p>
        </p:txBody>
      </p:sp>
      <p:sp>
        <p:nvSpPr>
          <p:cNvPr id="25" name="TextBox 24">
            <a:extLst>
              <a:ext uri="{FF2B5EF4-FFF2-40B4-BE49-F238E27FC236}">
                <a16:creationId xmlns:a16="http://schemas.microsoft.com/office/drawing/2014/main" id="{5A8C829A-934A-8A7F-EB21-9763B6E2ABA3}"/>
              </a:ext>
            </a:extLst>
          </p:cNvPr>
          <p:cNvSpPr txBox="1"/>
          <p:nvPr/>
        </p:nvSpPr>
        <p:spPr>
          <a:xfrm>
            <a:off x="788276" y="6258337"/>
            <a:ext cx="7257115" cy="369332"/>
          </a:xfrm>
          <a:prstGeom prst="rect">
            <a:avLst/>
          </a:prstGeom>
          <a:noFill/>
        </p:spPr>
        <p:txBody>
          <a:bodyPr wrap="none" rtlCol="0">
            <a:spAutoFit/>
          </a:bodyPr>
          <a:lstStyle/>
          <a:p>
            <a:r>
              <a:rPr lang="en-JP" dirty="0">
                <a:solidFill>
                  <a:srgbClr val="E6E9E9"/>
                </a:solidFill>
                <a:latin typeface="Yu Gothic" panose="020B0400000000000000" pitchFamily="34" charset="-128"/>
                <a:ea typeface="Yu Gothic" panose="020B0400000000000000" pitchFamily="34" charset="-128"/>
              </a:rPr>
              <a:t>・小杉班やESMOの基準を超える生殖細胞系列変異予測モデルの開発</a:t>
            </a:r>
          </a:p>
        </p:txBody>
      </p:sp>
      <p:pic>
        <p:nvPicPr>
          <p:cNvPr id="26" name="Picture 2">
            <a:extLst>
              <a:ext uri="{FF2B5EF4-FFF2-40B4-BE49-F238E27FC236}">
                <a16:creationId xmlns:a16="http://schemas.microsoft.com/office/drawing/2014/main" id="{08416A44-793B-CFB8-6964-8E55AE27BDAF}"/>
              </a:ext>
            </a:extLst>
          </p:cNvPr>
          <p:cNvPicPr>
            <a:picLocks noChangeAspect="1" noChangeArrowheads="1"/>
          </p:cNvPicPr>
          <p:nvPr/>
        </p:nvPicPr>
        <p:blipFill>
          <a:blip r:embed="rId5">
            <a:alphaModFix amt="10000"/>
            <a:extLst>
              <a:ext uri="{28A0092B-C50C-407E-A947-70E740481C1C}">
                <a14:useLocalDpi xmlns:a14="http://schemas.microsoft.com/office/drawing/2010/main" val="0"/>
              </a:ext>
            </a:extLst>
          </a:blip>
          <a:srcRect/>
          <a:stretch>
            <a:fillRect/>
          </a:stretch>
        </p:blipFill>
        <p:spPr bwMode="auto">
          <a:xfrm>
            <a:off x="8149745" y="6236457"/>
            <a:ext cx="445281" cy="54960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552B2EB7-5AF1-8585-79FD-90F67DB9D213}"/>
              </a:ext>
            </a:extLst>
          </p:cNvPr>
          <p:cNvPicPr>
            <a:picLocks noChangeAspect="1" noChangeArrowheads="1"/>
          </p:cNvPicPr>
          <p:nvPr/>
        </p:nvPicPr>
        <p:blipFill>
          <a:blip r:embed="rId5">
            <a:alphaModFix amt="10000"/>
            <a:extLst>
              <a:ext uri="{28A0092B-C50C-407E-A947-70E740481C1C}">
                <a14:useLocalDpi xmlns:a14="http://schemas.microsoft.com/office/drawing/2010/main" val="0"/>
              </a:ext>
            </a:extLst>
          </a:blip>
          <a:srcRect/>
          <a:stretch>
            <a:fillRect/>
          </a:stretch>
        </p:blipFill>
        <p:spPr bwMode="auto">
          <a:xfrm>
            <a:off x="8355724" y="5203467"/>
            <a:ext cx="517217" cy="63839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2D996CEC-E96F-6CE1-7FA8-598DF6D1DE10}"/>
              </a:ext>
            </a:extLst>
          </p:cNvPr>
          <p:cNvSpPr txBox="1"/>
          <p:nvPr/>
        </p:nvSpPr>
        <p:spPr>
          <a:xfrm>
            <a:off x="378372" y="4977884"/>
            <a:ext cx="7882286" cy="369332"/>
          </a:xfrm>
          <a:prstGeom prst="rect">
            <a:avLst/>
          </a:prstGeom>
          <a:noFill/>
        </p:spPr>
        <p:txBody>
          <a:bodyPr wrap="none" rtlCol="0">
            <a:spAutoFit/>
          </a:bodyPr>
          <a:lstStyle/>
          <a:p>
            <a:r>
              <a:rPr lang="en-JP" b="1" u="sng" dirty="0">
                <a:solidFill>
                  <a:srgbClr val="E6E9E9"/>
                </a:solidFill>
                <a:latin typeface="Yu Gothic" panose="020B0400000000000000" pitchFamily="34" charset="-128"/>
                <a:ea typeface="Yu Gothic" panose="020B0400000000000000" pitchFamily="34" charset="-128"/>
              </a:rPr>
              <a:t>CGP検査を受けて治療に繋がる患者だけがCGP検査を受ければ無駄がない</a:t>
            </a:r>
          </a:p>
        </p:txBody>
      </p:sp>
      <p:sp>
        <p:nvSpPr>
          <p:cNvPr id="33" name="TextBox 32">
            <a:extLst>
              <a:ext uri="{FF2B5EF4-FFF2-40B4-BE49-F238E27FC236}">
                <a16:creationId xmlns:a16="http://schemas.microsoft.com/office/drawing/2014/main" id="{CB18BE85-23F2-0A72-D7C3-CDEE6CD4BE98}"/>
              </a:ext>
            </a:extLst>
          </p:cNvPr>
          <p:cNvSpPr txBox="1"/>
          <p:nvPr/>
        </p:nvSpPr>
        <p:spPr>
          <a:xfrm>
            <a:off x="788276" y="5427148"/>
            <a:ext cx="5949514" cy="369332"/>
          </a:xfrm>
          <a:prstGeom prst="rect">
            <a:avLst/>
          </a:prstGeom>
          <a:noFill/>
        </p:spPr>
        <p:txBody>
          <a:bodyPr wrap="none" rtlCol="0">
            <a:spAutoFit/>
          </a:bodyPr>
          <a:lstStyle/>
          <a:p>
            <a:r>
              <a:rPr lang="en-JP" dirty="0">
                <a:solidFill>
                  <a:srgbClr val="E6E9E9"/>
                </a:solidFill>
                <a:latin typeface="Yu Gothic" panose="020B0400000000000000" pitchFamily="34" charset="-128"/>
                <a:ea typeface="Yu Gothic" panose="020B0400000000000000" pitchFamily="34" charset="-128"/>
              </a:rPr>
              <a:t>・CGP検査が治療に繋がるかどうかの予測モデルの開発</a:t>
            </a:r>
          </a:p>
        </p:txBody>
      </p:sp>
      <p:sp>
        <p:nvSpPr>
          <p:cNvPr id="35" name="TextBox 34">
            <a:extLst>
              <a:ext uri="{FF2B5EF4-FFF2-40B4-BE49-F238E27FC236}">
                <a16:creationId xmlns:a16="http://schemas.microsoft.com/office/drawing/2014/main" id="{FFBC66B2-497F-BECD-9F28-BFB760FE47FF}"/>
              </a:ext>
            </a:extLst>
          </p:cNvPr>
          <p:cNvSpPr txBox="1"/>
          <p:nvPr/>
        </p:nvSpPr>
        <p:spPr>
          <a:xfrm>
            <a:off x="317388" y="2937607"/>
            <a:ext cx="5026184" cy="369332"/>
          </a:xfrm>
          <a:prstGeom prst="rect">
            <a:avLst/>
          </a:prstGeom>
          <a:noFill/>
        </p:spPr>
        <p:txBody>
          <a:bodyPr wrap="none" rtlCol="0">
            <a:spAutoFit/>
          </a:bodyPr>
          <a:lstStyle/>
          <a:p>
            <a:r>
              <a:rPr lang="en-JP" b="1" u="sng" dirty="0">
                <a:solidFill>
                  <a:srgbClr val="E6E9E9"/>
                </a:solidFill>
                <a:latin typeface="Yu Gothic" panose="020B0400000000000000" pitchFamily="34" charset="-128"/>
                <a:ea typeface="Yu Gothic" panose="020B0400000000000000" pitchFamily="34" charset="-128"/>
              </a:rPr>
              <a:t>CGP検査は生存期間延長に繋がっているのか？</a:t>
            </a:r>
          </a:p>
        </p:txBody>
      </p:sp>
      <p:sp>
        <p:nvSpPr>
          <p:cNvPr id="36" name="TextBox 35">
            <a:extLst>
              <a:ext uri="{FF2B5EF4-FFF2-40B4-BE49-F238E27FC236}">
                <a16:creationId xmlns:a16="http://schemas.microsoft.com/office/drawing/2014/main" id="{255F170B-2BF3-EED8-D47D-76BEDD52E270}"/>
              </a:ext>
            </a:extLst>
          </p:cNvPr>
          <p:cNvSpPr txBox="1"/>
          <p:nvPr/>
        </p:nvSpPr>
        <p:spPr>
          <a:xfrm>
            <a:off x="727292" y="3386871"/>
            <a:ext cx="4355680" cy="369332"/>
          </a:xfrm>
          <a:prstGeom prst="rect">
            <a:avLst/>
          </a:prstGeom>
          <a:noFill/>
        </p:spPr>
        <p:txBody>
          <a:bodyPr wrap="none" rtlCol="0">
            <a:spAutoFit/>
          </a:bodyPr>
          <a:lstStyle/>
          <a:p>
            <a:r>
              <a:rPr lang="en-JP" dirty="0">
                <a:solidFill>
                  <a:srgbClr val="E6E9E9"/>
                </a:solidFill>
                <a:latin typeface="Yu Gothic" panose="020B0400000000000000" pitchFamily="34" charset="-128"/>
                <a:ea typeface="Yu Gothic" panose="020B0400000000000000" pitchFamily="34" charset="-128"/>
              </a:rPr>
              <a:t>・CGP検査後の予後と治療の関係の解析</a:t>
            </a:r>
          </a:p>
        </p:txBody>
      </p:sp>
      <p:pic>
        <p:nvPicPr>
          <p:cNvPr id="38" name="Picture 37">
            <a:extLst>
              <a:ext uri="{FF2B5EF4-FFF2-40B4-BE49-F238E27FC236}">
                <a16:creationId xmlns:a16="http://schemas.microsoft.com/office/drawing/2014/main" id="{68BA7790-F54C-A3A9-E5A6-23DDDE897BA3}"/>
              </a:ext>
            </a:extLst>
          </p:cNvPr>
          <p:cNvPicPr>
            <a:picLocks noChangeAspect="1"/>
          </p:cNvPicPr>
          <p:nvPr/>
        </p:nvPicPr>
        <p:blipFill>
          <a:blip r:embed="rId6">
            <a:alphaModFix amt="10000"/>
          </a:blip>
          <a:stretch>
            <a:fillRect/>
          </a:stretch>
        </p:blipFill>
        <p:spPr>
          <a:xfrm>
            <a:off x="6662865" y="3429316"/>
            <a:ext cx="2414752" cy="282427"/>
          </a:xfrm>
          <a:prstGeom prst="rect">
            <a:avLst/>
          </a:prstGeom>
          <a:ln>
            <a:solidFill>
              <a:schemeClr val="bg1">
                <a:lumMod val="95000"/>
              </a:schemeClr>
            </a:solidFill>
          </a:ln>
        </p:spPr>
      </p:pic>
      <p:pic>
        <p:nvPicPr>
          <p:cNvPr id="39" name="Picture 38">
            <a:extLst>
              <a:ext uri="{FF2B5EF4-FFF2-40B4-BE49-F238E27FC236}">
                <a16:creationId xmlns:a16="http://schemas.microsoft.com/office/drawing/2014/main" id="{E5A7E0BC-B500-2FEA-C3A7-450E1828659F}"/>
              </a:ext>
            </a:extLst>
          </p:cNvPr>
          <p:cNvPicPr>
            <a:picLocks noChangeAspect="1"/>
          </p:cNvPicPr>
          <p:nvPr/>
        </p:nvPicPr>
        <p:blipFill>
          <a:blip r:embed="rId7">
            <a:alphaModFix amt="10000"/>
          </a:blip>
          <a:stretch>
            <a:fillRect/>
          </a:stretch>
        </p:blipFill>
        <p:spPr>
          <a:xfrm>
            <a:off x="7320363" y="1909794"/>
            <a:ext cx="1757254" cy="475263"/>
          </a:xfrm>
          <a:prstGeom prst="rect">
            <a:avLst/>
          </a:prstGeom>
          <a:ln>
            <a:solidFill>
              <a:schemeClr val="bg1">
                <a:lumMod val="95000"/>
              </a:schemeClr>
            </a:solidFill>
          </a:ln>
        </p:spPr>
      </p:pic>
      <p:sp>
        <p:nvSpPr>
          <p:cNvPr id="40" name="TextBox 39">
            <a:extLst>
              <a:ext uri="{FF2B5EF4-FFF2-40B4-BE49-F238E27FC236}">
                <a16:creationId xmlns:a16="http://schemas.microsoft.com/office/drawing/2014/main" id="{02A6FF84-5B3A-CEB4-16EA-4A04587D188A}"/>
              </a:ext>
            </a:extLst>
          </p:cNvPr>
          <p:cNvSpPr txBox="1"/>
          <p:nvPr/>
        </p:nvSpPr>
        <p:spPr>
          <a:xfrm>
            <a:off x="788276" y="1918560"/>
            <a:ext cx="3416320" cy="369332"/>
          </a:xfrm>
          <a:prstGeom prst="rect">
            <a:avLst/>
          </a:prstGeom>
          <a:noFill/>
        </p:spPr>
        <p:txBody>
          <a:bodyPr wrap="none" rtlCol="0">
            <a:spAutoFit/>
          </a:bodyPr>
          <a:lstStyle/>
          <a:p>
            <a:r>
              <a:rPr lang="en-JP" dirty="0">
                <a:solidFill>
                  <a:srgbClr val="E6E9E9"/>
                </a:solidFill>
                <a:latin typeface="Yu Gothic" panose="020B0400000000000000" pitchFamily="34" charset="-128"/>
                <a:ea typeface="Yu Gothic" panose="020B0400000000000000" pitchFamily="34" charset="-128"/>
              </a:rPr>
              <a:t>・グリオブラストーマの臨床像</a:t>
            </a:r>
          </a:p>
        </p:txBody>
      </p:sp>
      <p:pic>
        <p:nvPicPr>
          <p:cNvPr id="41" name="Picture 40">
            <a:extLst>
              <a:ext uri="{FF2B5EF4-FFF2-40B4-BE49-F238E27FC236}">
                <a16:creationId xmlns:a16="http://schemas.microsoft.com/office/drawing/2014/main" id="{E575AF8F-7755-8F9F-D6A3-700B313636D9}"/>
              </a:ext>
            </a:extLst>
          </p:cNvPr>
          <p:cNvPicPr>
            <a:picLocks noChangeAspect="1"/>
          </p:cNvPicPr>
          <p:nvPr/>
        </p:nvPicPr>
        <p:blipFill>
          <a:blip r:embed="rId8">
            <a:alphaModFix amt="10000"/>
          </a:blip>
          <a:stretch>
            <a:fillRect/>
          </a:stretch>
        </p:blipFill>
        <p:spPr>
          <a:xfrm>
            <a:off x="7265617" y="2497079"/>
            <a:ext cx="1812000" cy="332549"/>
          </a:xfrm>
          <a:prstGeom prst="rect">
            <a:avLst/>
          </a:prstGeom>
          <a:ln>
            <a:solidFill>
              <a:schemeClr val="bg1">
                <a:lumMod val="95000"/>
              </a:schemeClr>
            </a:solidFill>
          </a:ln>
        </p:spPr>
      </p:pic>
      <p:pic>
        <p:nvPicPr>
          <p:cNvPr id="42" name="Picture 41">
            <a:extLst>
              <a:ext uri="{FF2B5EF4-FFF2-40B4-BE49-F238E27FC236}">
                <a16:creationId xmlns:a16="http://schemas.microsoft.com/office/drawing/2014/main" id="{45B1C2ED-09BF-9B0F-A615-8FBB13DB17D7}"/>
              </a:ext>
            </a:extLst>
          </p:cNvPr>
          <p:cNvPicPr>
            <a:picLocks noChangeAspect="1"/>
          </p:cNvPicPr>
          <p:nvPr/>
        </p:nvPicPr>
        <p:blipFill>
          <a:blip r:embed="rId9">
            <a:alphaModFix amt="10000"/>
          </a:blip>
          <a:stretch>
            <a:fillRect/>
          </a:stretch>
        </p:blipFill>
        <p:spPr>
          <a:xfrm>
            <a:off x="5500819" y="2362452"/>
            <a:ext cx="1506702" cy="370675"/>
          </a:xfrm>
          <a:prstGeom prst="rect">
            <a:avLst/>
          </a:prstGeom>
          <a:ln>
            <a:solidFill>
              <a:schemeClr val="bg1">
                <a:lumMod val="95000"/>
              </a:schemeClr>
            </a:solidFill>
          </a:ln>
        </p:spPr>
      </p:pic>
      <p:pic>
        <p:nvPicPr>
          <p:cNvPr id="13" name="Picture 2">
            <a:extLst>
              <a:ext uri="{FF2B5EF4-FFF2-40B4-BE49-F238E27FC236}">
                <a16:creationId xmlns:a16="http://schemas.microsoft.com/office/drawing/2014/main" id="{4641DA30-3BB3-743E-0ACF-0E00DB358F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1910" y="3154198"/>
            <a:ext cx="445281" cy="54960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7B6B3BC-5E2B-796F-89F8-5E4571ADE6AA}"/>
              </a:ext>
            </a:extLst>
          </p:cNvPr>
          <p:cNvSpPr txBox="1"/>
          <p:nvPr/>
        </p:nvSpPr>
        <p:spPr>
          <a:xfrm>
            <a:off x="2858814" y="3244334"/>
            <a:ext cx="3970959" cy="369332"/>
          </a:xfrm>
          <a:prstGeom prst="rect">
            <a:avLst/>
          </a:prstGeom>
          <a:solidFill>
            <a:schemeClr val="bg1"/>
          </a:solidFill>
        </p:spPr>
        <p:txBody>
          <a:bodyPr wrap="none" rtlCol="0">
            <a:spAutoFit/>
          </a:bodyPr>
          <a:lstStyle/>
          <a:p>
            <a:r>
              <a:rPr lang="en-JP" dirty="0"/>
              <a:t>全てFELISで網羅的に解析可能な内容</a:t>
            </a:r>
          </a:p>
        </p:txBody>
      </p:sp>
      <p:sp>
        <p:nvSpPr>
          <p:cNvPr id="16" name="Up-Down Arrow 15">
            <a:extLst>
              <a:ext uri="{FF2B5EF4-FFF2-40B4-BE49-F238E27FC236}">
                <a16:creationId xmlns:a16="http://schemas.microsoft.com/office/drawing/2014/main" id="{289EB632-4387-075A-BE6B-FD0812586E18}"/>
              </a:ext>
            </a:extLst>
          </p:cNvPr>
          <p:cNvSpPr/>
          <p:nvPr/>
        </p:nvSpPr>
        <p:spPr>
          <a:xfrm>
            <a:off x="3920359" y="3815255"/>
            <a:ext cx="220717" cy="472965"/>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8" name="TextBox 17">
            <a:extLst>
              <a:ext uri="{FF2B5EF4-FFF2-40B4-BE49-F238E27FC236}">
                <a16:creationId xmlns:a16="http://schemas.microsoft.com/office/drawing/2014/main" id="{91454762-A3ED-5457-DCD1-2916D8ADA6D2}"/>
              </a:ext>
            </a:extLst>
          </p:cNvPr>
          <p:cNvSpPr txBox="1"/>
          <p:nvPr/>
        </p:nvSpPr>
        <p:spPr>
          <a:xfrm>
            <a:off x="655186" y="4489809"/>
            <a:ext cx="6971780" cy="369332"/>
          </a:xfrm>
          <a:prstGeom prst="rect">
            <a:avLst/>
          </a:prstGeom>
          <a:solidFill>
            <a:schemeClr val="bg1"/>
          </a:solidFill>
        </p:spPr>
        <p:txBody>
          <a:bodyPr wrap="none" rtlCol="0">
            <a:spAutoFit/>
          </a:bodyPr>
          <a:lstStyle/>
          <a:p>
            <a:r>
              <a:rPr lang="en-JP" dirty="0"/>
              <a:t>FELISで解析しているうちにクリニカルクエスチョンが湧いてくる</a:t>
            </a:r>
          </a:p>
        </p:txBody>
      </p:sp>
    </p:spTree>
    <p:extLst>
      <p:ext uri="{BB962C8B-B14F-4D97-AF65-F5344CB8AC3E}">
        <p14:creationId xmlns:p14="http://schemas.microsoft.com/office/powerpoint/2010/main" val="434742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D2E49-240F-7189-1228-54E41920AD4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F5F62BC-D94F-053E-A27D-EFADD45D1D15}"/>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専門領域の思い入れのある稀少疾患の臨床像を知りたい</a:t>
            </a:r>
          </a:p>
        </p:txBody>
      </p:sp>
      <p:cxnSp>
        <p:nvCxnSpPr>
          <p:cNvPr id="3" name="Straight Connector 2">
            <a:extLst>
              <a:ext uri="{FF2B5EF4-FFF2-40B4-BE49-F238E27FC236}">
                <a16:creationId xmlns:a16="http://schemas.microsoft.com/office/drawing/2014/main" id="{255AC67E-A86D-0CD0-5EC6-34FFF296343E}"/>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lide Number Placeholder 2">
            <a:extLst>
              <a:ext uri="{FF2B5EF4-FFF2-40B4-BE49-F238E27FC236}">
                <a16:creationId xmlns:a16="http://schemas.microsoft.com/office/drawing/2014/main" id="{D628A7A9-E7AC-90C9-67D5-8BD07F75BE1F}"/>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25</a:t>
            </a:fld>
            <a:endParaRPr lang="en-JP"/>
          </a:p>
        </p:txBody>
      </p:sp>
      <p:pic>
        <p:nvPicPr>
          <p:cNvPr id="5" name="Picture 4">
            <a:extLst>
              <a:ext uri="{FF2B5EF4-FFF2-40B4-BE49-F238E27FC236}">
                <a16:creationId xmlns:a16="http://schemas.microsoft.com/office/drawing/2014/main" id="{C3B8A6D3-1625-F473-EE17-F2A69D9507AB}"/>
              </a:ext>
            </a:extLst>
          </p:cNvPr>
          <p:cNvPicPr>
            <a:picLocks noChangeAspect="1"/>
          </p:cNvPicPr>
          <p:nvPr/>
        </p:nvPicPr>
        <p:blipFill>
          <a:blip r:embed="rId2"/>
          <a:stretch>
            <a:fillRect/>
          </a:stretch>
        </p:blipFill>
        <p:spPr>
          <a:xfrm>
            <a:off x="21020" y="716833"/>
            <a:ext cx="4051961" cy="754616"/>
          </a:xfrm>
          <a:prstGeom prst="rect">
            <a:avLst/>
          </a:prstGeom>
        </p:spPr>
      </p:pic>
      <p:sp>
        <p:nvSpPr>
          <p:cNvPr id="7" name="TextBox 6">
            <a:extLst>
              <a:ext uri="{FF2B5EF4-FFF2-40B4-BE49-F238E27FC236}">
                <a16:creationId xmlns:a16="http://schemas.microsoft.com/office/drawing/2014/main" id="{324519D1-FA27-361D-5FA0-845B4C10F7E7}"/>
              </a:ext>
            </a:extLst>
          </p:cNvPr>
          <p:cNvSpPr txBox="1"/>
          <p:nvPr/>
        </p:nvSpPr>
        <p:spPr>
          <a:xfrm>
            <a:off x="2531175" y="1286783"/>
            <a:ext cx="3231975"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東大病院皮膚科</a:t>
            </a:r>
            <a:r>
              <a:rPr lang="ja-JP" altLang="en-US">
                <a:latin typeface="Yu Gothic" panose="020B0400000000000000" pitchFamily="34" charset="-128"/>
                <a:ea typeface="Yu Gothic" panose="020B0400000000000000" pitchFamily="34" charset="-128"/>
              </a:rPr>
              <a:t> 岩澤億斗先生</a:t>
            </a:r>
            <a:endParaRPr lang="en-JP" dirty="0">
              <a:latin typeface="Yu Gothic" panose="020B0400000000000000" pitchFamily="34" charset="-128"/>
              <a:ea typeface="Yu Gothic" panose="020B0400000000000000" pitchFamily="34" charset="-128"/>
            </a:endParaRPr>
          </a:p>
        </p:txBody>
      </p:sp>
      <p:pic>
        <p:nvPicPr>
          <p:cNvPr id="9" name="New picture">
            <a:extLst>
              <a:ext uri="{FF2B5EF4-FFF2-40B4-BE49-F238E27FC236}">
                <a16:creationId xmlns:a16="http://schemas.microsoft.com/office/drawing/2014/main" id="{C04D2FF5-3103-F652-C74C-7C4C02C41496}"/>
              </a:ext>
            </a:extLst>
          </p:cNvPr>
          <p:cNvPicPr/>
          <p:nvPr/>
        </p:nvPicPr>
        <p:blipFill>
          <a:blip r:embed="rId3"/>
          <a:stretch>
            <a:fillRect/>
          </a:stretch>
        </p:blipFill>
        <p:spPr>
          <a:xfrm>
            <a:off x="317388" y="2370082"/>
            <a:ext cx="7995745" cy="4378361"/>
          </a:xfrm>
          <a:prstGeom prst="rect">
            <a:avLst/>
          </a:prstGeom>
        </p:spPr>
      </p:pic>
      <p:pic>
        <p:nvPicPr>
          <p:cNvPr id="12" name="New picture">
            <a:extLst>
              <a:ext uri="{FF2B5EF4-FFF2-40B4-BE49-F238E27FC236}">
                <a16:creationId xmlns:a16="http://schemas.microsoft.com/office/drawing/2014/main" id="{BAD41B4C-9F8E-7F1E-9A4F-D8C341FC15DF}"/>
              </a:ext>
            </a:extLst>
          </p:cNvPr>
          <p:cNvPicPr/>
          <p:nvPr/>
        </p:nvPicPr>
        <p:blipFill>
          <a:blip r:embed="rId4"/>
          <a:srcRect t="49293" r="51592"/>
          <a:stretch/>
        </p:blipFill>
        <p:spPr>
          <a:xfrm>
            <a:off x="6216774" y="691293"/>
            <a:ext cx="2668408" cy="1816159"/>
          </a:xfrm>
          <a:prstGeom prst="rect">
            <a:avLst/>
          </a:prstGeom>
        </p:spPr>
      </p:pic>
      <p:sp>
        <p:nvSpPr>
          <p:cNvPr id="21" name="TextBox 20">
            <a:extLst>
              <a:ext uri="{FF2B5EF4-FFF2-40B4-BE49-F238E27FC236}">
                <a16:creationId xmlns:a16="http://schemas.microsoft.com/office/drawing/2014/main" id="{AEF50F33-1DCD-E990-6DAB-479D1047BF81}"/>
              </a:ext>
            </a:extLst>
          </p:cNvPr>
          <p:cNvSpPr txBox="1"/>
          <p:nvPr/>
        </p:nvSpPr>
        <p:spPr>
          <a:xfrm>
            <a:off x="26132" y="1732132"/>
            <a:ext cx="6114174" cy="646331"/>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・Performance statusが悪いとCGP後の予後は9ヵ月未満</a:t>
            </a:r>
          </a:p>
          <a:p>
            <a:r>
              <a:rPr lang="en-JP" dirty="0">
                <a:latin typeface="Yu Gothic" panose="020B0400000000000000" pitchFamily="34" charset="-128"/>
                <a:ea typeface="Yu Gothic" panose="020B0400000000000000" pitchFamily="34" charset="-128"/>
              </a:rPr>
              <a:t>・</a:t>
            </a:r>
            <a:r>
              <a:rPr lang="en-JP" i="1" dirty="0">
                <a:latin typeface="Yu Gothic" panose="020B0400000000000000" pitchFamily="34" charset="-128"/>
                <a:ea typeface="Yu Gothic" panose="020B0400000000000000" pitchFamily="34" charset="-128"/>
              </a:rPr>
              <a:t>CDKN2A</a:t>
            </a:r>
            <a:r>
              <a:rPr lang="en-US" altLang="ja-JP" dirty="0">
                <a:latin typeface="Yu Gothic" panose="020B0400000000000000" pitchFamily="34" charset="-128"/>
                <a:ea typeface="Yu Gothic" panose="020B0400000000000000" pitchFamily="34" charset="-128"/>
              </a:rPr>
              <a:t>,</a:t>
            </a:r>
            <a:r>
              <a:rPr lang="en-US" altLang="ja-JP" i="1" dirty="0">
                <a:latin typeface="Yu Gothic" panose="020B0400000000000000" pitchFamily="34" charset="-128"/>
                <a:ea typeface="Yu Gothic" panose="020B0400000000000000" pitchFamily="34" charset="-128"/>
              </a:rPr>
              <a:t> </a:t>
            </a:r>
            <a:r>
              <a:rPr lang="en-JP" i="1" dirty="0">
                <a:latin typeface="Yu Gothic" panose="020B0400000000000000" pitchFamily="34" charset="-128"/>
                <a:ea typeface="Yu Gothic" panose="020B0400000000000000" pitchFamily="34" charset="-128"/>
              </a:rPr>
              <a:t>BRCA2</a:t>
            </a:r>
            <a:r>
              <a:rPr lang="ja-JP" altLang="en-US" i="1">
                <a:latin typeface="Yu Gothic" panose="020B0400000000000000" pitchFamily="34" charset="-128"/>
                <a:ea typeface="Yu Gothic" panose="020B0400000000000000" pitchFamily="34" charset="-128"/>
              </a:rPr>
              <a:t> </a:t>
            </a:r>
            <a:r>
              <a:rPr lang="en-JP" dirty="0">
                <a:latin typeface="Yu Gothic" panose="020B0400000000000000" pitchFamily="34" charset="-128"/>
                <a:ea typeface="Yu Gothic" panose="020B0400000000000000" pitchFamily="34" charset="-128"/>
              </a:rPr>
              <a:t>の変異は予後不良因子</a:t>
            </a:r>
          </a:p>
        </p:txBody>
      </p:sp>
    </p:spTree>
    <p:extLst>
      <p:ext uri="{BB962C8B-B14F-4D97-AF65-F5344CB8AC3E}">
        <p14:creationId xmlns:p14="http://schemas.microsoft.com/office/powerpoint/2010/main" val="2336700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31009-0FF9-E68A-C662-BB82B05470B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A65A99A-2A0C-83C9-1E6E-58D32FF43B9A}"/>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専門領域の思い入れのある稀少疾患の臨床像を知りたい</a:t>
            </a:r>
          </a:p>
        </p:txBody>
      </p:sp>
      <p:cxnSp>
        <p:nvCxnSpPr>
          <p:cNvPr id="3" name="Straight Connector 2">
            <a:extLst>
              <a:ext uri="{FF2B5EF4-FFF2-40B4-BE49-F238E27FC236}">
                <a16:creationId xmlns:a16="http://schemas.microsoft.com/office/drawing/2014/main" id="{6DC016D1-8EE6-9770-D764-231FA9BA8873}"/>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lide Number Placeholder 2">
            <a:extLst>
              <a:ext uri="{FF2B5EF4-FFF2-40B4-BE49-F238E27FC236}">
                <a16:creationId xmlns:a16="http://schemas.microsoft.com/office/drawing/2014/main" id="{6A48E9D4-AFBA-9D56-E080-7FFFB7C7B6D6}"/>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26</a:t>
            </a:fld>
            <a:endParaRPr lang="en-JP"/>
          </a:p>
        </p:txBody>
      </p:sp>
      <p:sp>
        <p:nvSpPr>
          <p:cNvPr id="7" name="TextBox 6">
            <a:extLst>
              <a:ext uri="{FF2B5EF4-FFF2-40B4-BE49-F238E27FC236}">
                <a16:creationId xmlns:a16="http://schemas.microsoft.com/office/drawing/2014/main" id="{11C6437C-2832-00A3-B0E9-D5DECED53EDD}"/>
              </a:ext>
            </a:extLst>
          </p:cNvPr>
          <p:cNvSpPr txBox="1"/>
          <p:nvPr/>
        </p:nvSpPr>
        <p:spPr>
          <a:xfrm>
            <a:off x="2531175" y="1286783"/>
            <a:ext cx="3251211"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駒込病院脳外科</a:t>
            </a:r>
            <a:r>
              <a:rPr lang="ja-JP" altLang="en-US">
                <a:latin typeface="Yu Gothic" panose="020B0400000000000000" pitchFamily="34" charset="-128"/>
                <a:ea typeface="Yu Gothic" panose="020B0400000000000000" pitchFamily="34" charset="-128"/>
              </a:rPr>
              <a:t> 大谷亮平先生</a:t>
            </a:r>
            <a:endParaRPr lang="en-JP" dirty="0">
              <a:latin typeface="Yu Gothic" panose="020B0400000000000000" pitchFamily="34" charset="-128"/>
              <a:ea typeface="Yu Gothic" panose="020B0400000000000000" pitchFamily="34" charset="-128"/>
            </a:endParaRPr>
          </a:p>
        </p:txBody>
      </p:sp>
      <p:sp>
        <p:nvSpPr>
          <p:cNvPr id="21" name="TextBox 20">
            <a:extLst>
              <a:ext uri="{FF2B5EF4-FFF2-40B4-BE49-F238E27FC236}">
                <a16:creationId xmlns:a16="http://schemas.microsoft.com/office/drawing/2014/main" id="{157FA8E8-2756-537D-0AFF-65950491FBBE}"/>
              </a:ext>
            </a:extLst>
          </p:cNvPr>
          <p:cNvSpPr txBox="1"/>
          <p:nvPr/>
        </p:nvSpPr>
        <p:spPr>
          <a:xfrm>
            <a:off x="26132" y="1732132"/>
            <a:ext cx="7244291"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・IDH野生型グリオブラストーマに多い</a:t>
            </a:r>
            <a:r>
              <a:rPr lang="en-JP" i="1" dirty="0">
                <a:latin typeface="Yu Gothic" panose="020B0400000000000000" pitchFamily="34" charset="-128"/>
                <a:ea typeface="Yu Gothic" panose="020B0400000000000000" pitchFamily="34" charset="-128"/>
              </a:rPr>
              <a:t>PTPH11</a:t>
            </a:r>
            <a:r>
              <a:rPr lang="ja-JP" altLang="en-US">
                <a:latin typeface="Yu Gothic" panose="020B0400000000000000" pitchFamily="34" charset="-128"/>
                <a:ea typeface="Yu Gothic" panose="020B0400000000000000" pitchFamily="34" charset="-128"/>
              </a:rPr>
              <a:t> </a:t>
            </a:r>
            <a:r>
              <a:rPr lang="en-JP" dirty="0">
                <a:latin typeface="Yu Gothic" panose="020B0400000000000000" pitchFamily="34" charset="-128"/>
                <a:ea typeface="Yu Gothic" panose="020B0400000000000000" pitchFamily="34" charset="-128"/>
              </a:rPr>
              <a:t>変異は予後不良因子</a:t>
            </a:r>
          </a:p>
        </p:txBody>
      </p:sp>
      <p:pic>
        <p:nvPicPr>
          <p:cNvPr id="6" name="Picture 5">
            <a:extLst>
              <a:ext uri="{FF2B5EF4-FFF2-40B4-BE49-F238E27FC236}">
                <a16:creationId xmlns:a16="http://schemas.microsoft.com/office/drawing/2014/main" id="{EC7B459E-FAF0-A6EE-18F9-8DA4729FED7F}"/>
              </a:ext>
            </a:extLst>
          </p:cNvPr>
          <p:cNvPicPr>
            <a:picLocks noChangeAspect="1"/>
          </p:cNvPicPr>
          <p:nvPr/>
        </p:nvPicPr>
        <p:blipFill>
          <a:blip r:embed="rId2"/>
          <a:stretch>
            <a:fillRect/>
          </a:stretch>
        </p:blipFill>
        <p:spPr>
          <a:xfrm>
            <a:off x="21020" y="675927"/>
            <a:ext cx="4166237" cy="480023"/>
          </a:xfrm>
          <a:prstGeom prst="rect">
            <a:avLst/>
          </a:prstGeom>
        </p:spPr>
      </p:pic>
      <p:pic>
        <p:nvPicPr>
          <p:cNvPr id="8" name="Picture 7">
            <a:extLst>
              <a:ext uri="{FF2B5EF4-FFF2-40B4-BE49-F238E27FC236}">
                <a16:creationId xmlns:a16="http://schemas.microsoft.com/office/drawing/2014/main" id="{12AAC82A-597D-8218-85B4-1F3E7FE03358}"/>
              </a:ext>
            </a:extLst>
          </p:cNvPr>
          <p:cNvPicPr>
            <a:picLocks noChangeAspect="1"/>
          </p:cNvPicPr>
          <p:nvPr/>
        </p:nvPicPr>
        <p:blipFill>
          <a:blip r:embed="rId3"/>
          <a:stretch>
            <a:fillRect/>
          </a:stretch>
        </p:blipFill>
        <p:spPr>
          <a:xfrm>
            <a:off x="601717" y="2088066"/>
            <a:ext cx="7772400" cy="1917965"/>
          </a:xfrm>
          <a:prstGeom prst="rect">
            <a:avLst/>
          </a:prstGeom>
        </p:spPr>
      </p:pic>
      <p:pic>
        <p:nvPicPr>
          <p:cNvPr id="10" name="Picture 9">
            <a:extLst>
              <a:ext uri="{FF2B5EF4-FFF2-40B4-BE49-F238E27FC236}">
                <a16:creationId xmlns:a16="http://schemas.microsoft.com/office/drawing/2014/main" id="{DC9320AC-4164-7222-6C81-FA0CC9F3C604}"/>
              </a:ext>
            </a:extLst>
          </p:cNvPr>
          <p:cNvPicPr>
            <a:picLocks noChangeAspect="1"/>
          </p:cNvPicPr>
          <p:nvPr/>
        </p:nvPicPr>
        <p:blipFill>
          <a:blip r:embed="rId4"/>
          <a:stretch>
            <a:fillRect/>
          </a:stretch>
        </p:blipFill>
        <p:spPr>
          <a:xfrm>
            <a:off x="1057543" y="3868750"/>
            <a:ext cx="5500914" cy="2879721"/>
          </a:xfrm>
          <a:prstGeom prst="rect">
            <a:avLst/>
          </a:prstGeom>
        </p:spPr>
      </p:pic>
    </p:spTree>
    <p:extLst>
      <p:ext uri="{BB962C8B-B14F-4D97-AF65-F5344CB8AC3E}">
        <p14:creationId xmlns:p14="http://schemas.microsoft.com/office/powerpoint/2010/main" val="2443624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33146-B99D-8748-B5AE-47BA42DF8FA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66C50FB-6BFC-828C-1384-3AD7EDCE9B24}"/>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専門領域の思い入れのある稀少疾患の臨床像を知りたい</a:t>
            </a:r>
          </a:p>
        </p:txBody>
      </p:sp>
      <p:cxnSp>
        <p:nvCxnSpPr>
          <p:cNvPr id="3" name="Straight Connector 2">
            <a:extLst>
              <a:ext uri="{FF2B5EF4-FFF2-40B4-BE49-F238E27FC236}">
                <a16:creationId xmlns:a16="http://schemas.microsoft.com/office/drawing/2014/main" id="{F990C87B-67B6-9731-B7A7-925671E68E89}"/>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lide Number Placeholder 2">
            <a:extLst>
              <a:ext uri="{FF2B5EF4-FFF2-40B4-BE49-F238E27FC236}">
                <a16:creationId xmlns:a16="http://schemas.microsoft.com/office/drawing/2014/main" id="{F6A9C1CA-B313-A273-F4D9-EC7C4805F399}"/>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27</a:t>
            </a:fld>
            <a:endParaRPr lang="en-JP"/>
          </a:p>
        </p:txBody>
      </p:sp>
      <p:sp>
        <p:nvSpPr>
          <p:cNvPr id="7" name="TextBox 6">
            <a:extLst>
              <a:ext uri="{FF2B5EF4-FFF2-40B4-BE49-F238E27FC236}">
                <a16:creationId xmlns:a16="http://schemas.microsoft.com/office/drawing/2014/main" id="{4F514E30-5327-123F-5325-94D2513F9C5A}"/>
              </a:ext>
            </a:extLst>
          </p:cNvPr>
          <p:cNvSpPr txBox="1"/>
          <p:nvPr/>
        </p:nvSpPr>
        <p:spPr>
          <a:xfrm>
            <a:off x="2531175" y="1286783"/>
            <a:ext cx="3251211"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東大病院整形外科</a:t>
            </a:r>
            <a:r>
              <a:rPr lang="ja-JP" altLang="en-US">
                <a:latin typeface="Yu Gothic" panose="020B0400000000000000" pitchFamily="34" charset="-128"/>
                <a:ea typeface="Yu Gothic" panose="020B0400000000000000" pitchFamily="34" charset="-128"/>
              </a:rPr>
              <a:t> 小林寛先生</a:t>
            </a:r>
            <a:endParaRPr lang="en-JP" dirty="0">
              <a:latin typeface="Yu Gothic" panose="020B0400000000000000" pitchFamily="34" charset="-128"/>
              <a:ea typeface="Yu Gothic" panose="020B0400000000000000" pitchFamily="34" charset="-128"/>
            </a:endParaRPr>
          </a:p>
        </p:txBody>
      </p:sp>
      <p:sp>
        <p:nvSpPr>
          <p:cNvPr id="21" name="TextBox 20">
            <a:extLst>
              <a:ext uri="{FF2B5EF4-FFF2-40B4-BE49-F238E27FC236}">
                <a16:creationId xmlns:a16="http://schemas.microsoft.com/office/drawing/2014/main" id="{DAC67F67-B3FE-8F8B-7E40-B65A50668AD9}"/>
              </a:ext>
            </a:extLst>
          </p:cNvPr>
          <p:cNvSpPr txBox="1"/>
          <p:nvPr/>
        </p:nvSpPr>
        <p:spPr>
          <a:xfrm>
            <a:off x="26132" y="1732132"/>
            <a:ext cx="8172430"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・治療選択肢の少ない軟部肉腫でも治療標的となる</a:t>
            </a:r>
            <a:r>
              <a:rPr lang="en-JP" i="1" dirty="0">
                <a:latin typeface="Yu Gothic" panose="020B0400000000000000" pitchFamily="34" charset="-128"/>
                <a:ea typeface="Yu Gothic" panose="020B0400000000000000" pitchFamily="34" charset="-128"/>
              </a:rPr>
              <a:t>BRAF</a:t>
            </a:r>
            <a:r>
              <a:rPr lang="ja-JP" altLang="en-US" i="1">
                <a:latin typeface="Yu Gothic" panose="020B0400000000000000" pitchFamily="34" charset="-128"/>
                <a:ea typeface="Yu Gothic" panose="020B0400000000000000" pitchFamily="34" charset="-128"/>
              </a:rPr>
              <a:t> </a:t>
            </a:r>
            <a:r>
              <a:rPr lang="en-JP" dirty="0">
                <a:latin typeface="Yu Gothic" panose="020B0400000000000000" pitchFamily="34" charset="-128"/>
                <a:ea typeface="Yu Gothic" panose="020B0400000000000000" pitchFamily="34" charset="-128"/>
              </a:rPr>
              <a:t>変異が少なくない</a:t>
            </a:r>
          </a:p>
        </p:txBody>
      </p:sp>
      <p:pic>
        <p:nvPicPr>
          <p:cNvPr id="5" name="Picture 4">
            <a:extLst>
              <a:ext uri="{FF2B5EF4-FFF2-40B4-BE49-F238E27FC236}">
                <a16:creationId xmlns:a16="http://schemas.microsoft.com/office/drawing/2014/main" id="{5BA61599-34F6-3020-E0FE-24ADE3B962B1}"/>
              </a:ext>
            </a:extLst>
          </p:cNvPr>
          <p:cNvPicPr>
            <a:picLocks noChangeAspect="1"/>
          </p:cNvPicPr>
          <p:nvPr/>
        </p:nvPicPr>
        <p:blipFill>
          <a:blip r:embed="rId2"/>
          <a:stretch>
            <a:fillRect/>
          </a:stretch>
        </p:blipFill>
        <p:spPr>
          <a:xfrm>
            <a:off x="181422" y="760807"/>
            <a:ext cx="3626578" cy="369332"/>
          </a:xfrm>
          <a:prstGeom prst="rect">
            <a:avLst/>
          </a:prstGeom>
        </p:spPr>
      </p:pic>
      <p:pic>
        <p:nvPicPr>
          <p:cNvPr id="9" name="Picture 8">
            <a:extLst>
              <a:ext uri="{FF2B5EF4-FFF2-40B4-BE49-F238E27FC236}">
                <a16:creationId xmlns:a16="http://schemas.microsoft.com/office/drawing/2014/main" id="{2E1CCD98-2272-2BB8-0FC6-27096B9C0BBF}"/>
              </a:ext>
            </a:extLst>
          </p:cNvPr>
          <p:cNvPicPr>
            <a:picLocks noChangeAspect="1"/>
          </p:cNvPicPr>
          <p:nvPr/>
        </p:nvPicPr>
        <p:blipFill>
          <a:blip r:embed="rId3"/>
          <a:stretch>
            <a:fillRect/>
          </a:stretch>
        </p:blipFill>
        <p:spPr>
          <a:xfrm>
            <a:off x="272328" y="2349101"/>
            <a:ext cx="3444766" cy="1507668"/>
          </a:xfrm>
          <a:prstGeom prst="rect">
            <a:avLst/>
          </a:prstGeom>
        </p:spPr>
      </p:pic>
      <p:pic>
        <p:nvPicPr>
          <p:cNvPr id="11" name="Picture 10">
            <a:extLst>
              <a:ext uri="{FF2B5EF4-FFF2-40B4-BE49-F238E27FC236}">
                <a16:creationId xmlns:a16="http://schemas.microsoft.com/office/drawing/2014/main" id="{58CE5106-306D-72C8-A52B-7E124061346B}"/>
              </a:ext>
            </a:extLst>
          </p:cNvPr>
          <p:cNvPicPr>
            <a:picLocks noChangeAspect="1"/>
          </p:cNvPicPr>
          <p:nvPr/>
        </p:nvPicPr>
        <p:blipFill>
          <a:blip r:embed="rId4"/>
          <a:srcRect r="24343"/>
          <a:stretch/>
        </p:blipFill>
        <p:spPr>
          <a:xfrm>
            <a:off x="317389" y="3817816"/>
            <a:ext cx="4002364" cy="3052472"/>
          </a:xfrm>
          <a:prstGeom prst="rect">
            <a:avLst/>
          </a:prstGeom>
        </p:spPr>
      </p:pic>
      <p:pic>
        <p:nvPicPr>
          <p:cNvPr id="12" name="Picture 11">
            <a:extLst>
              <a:ext uri="{FF2B5EF4-FFF2-40B4-BE49-F238E27FC236}">
                <a16:creationId xmlns:a16="http://schemas.microsoft.com/office/drawing/2014/main" id="{1093430F-46B0-387D-A625-5C4FEBCD261C}"/>
              </a:ext>
            </a:extLst>
          </p:cNvPr>
          <p:cNvPicPr>
            <a:picLocks noChangeAspect="1"/>
          </p:cNvPicPr>
          <p:nvPr/>
        </p:nvPicPr>
        <p:blipFill>
          <a:blip r:embed="rId5"/>
          <a:stretch>
            <a:fillRect/>
          </a:stretch>
        </p:blipFill>
        <p:spPr>
          <a:xfrm>
            <a:off x="4525246" y="3129786"/>
            <a:ext cx="3895625" cy="3618685"/>
          </a:xfrm>
          <a:prstGeom prst="rect">
            <a:avLst/>
          </a:prstGeom>
        </p:spPr>
      </p:pic>
    </p:spTree>
    <p:extLst>
      <p:ext uri="{BB962C8B-B14F-4D97-AF65-F5344CB8AC3E}">
        <p14:creationId xmlns:p14="http://schemas.microsoft.com/office/powerpoint/2010/main" val="2498805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7E8F7-0CAF-4114-A0F7-6675CC5FC27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FB8CE3-6869-BEDD-EC05-98715328DCA9}"/>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薬剤奏効性解析の情報を活用する</a:t>
            </a:r>
          </a:p>
        </p:txBody>
      </p:sp>
      <p:cxnSp>
        <p:nvCxnSpPr>
          <p:cNvPr id="3" name="Straight Connector 2">
            <a:extLst>
              <a:ext uri="{FF2B5EF4-FFF2-40B4-BE49-F238E27FC236}">
                <a16:creationId xmlns:a16="http://schemas.microsoft.com/office/drawing/2014/main" id="{EDA4AD93-8F43-867D-0EAD-B2B376960DFF}"/>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lide Number Placeholder 2">
            <a:extLst>
              <a:ext uri="{FF2B5EF4-FFF2-40B4-BE49-F238E27FC236}">
                <a16:creationId xmlns:a16="http://schemas.microsoft.com/office/drawing/2014/main" id="{7C630181-6EEE-234D-2AB4-66E7B503AA1A}"/>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28</a:t>
            </a:fld>
            <a:endParaRPr lang="en-JP"/>
          </a:p>
        </p:txBody>
      </p:sp>
      <p:pic>
        <p:nvPicPr>
          <p:cNvPr id="13" name="Picture 12">
            <a:extLst>
              <a:ext uri="{FF2B5EF4-FFF2-40B4-BE49-F238E27FC236}">
                <a16:creationId xmlns:a16="http://schemas.microsoft.com/office/drawing/2014/main" id="{29633CF5-4E5C-37A6-5694-F38783F03CFE}"/>
              </a:ext>
            </a:extLst>
          </p:cNvPr>
          <p:cNvPicPr>
            <a:picLocks noChangeAspect="1"/>
          </p:cNvPicPr>
          <p:nvPr/>
        </p:nvPicPr>
        <p:blipFill>
          <a:blip r:embed="rId2"/>
          <a:stretch>
            <a:fillRect/>
          </a:stretch>
        </p:blipFill>
        <p:spPr>
          <a:xfrm>
            <a:off x="723398" y="1225358"/>
            <a:ext cx="3202723" cy="2819385"/>
          </a:xfrm>
          <a:prstGeom prst="rect">
            <a:avLst/>
          </a:prstGeom>
        </p:spPr>
      </p:pic>
      <p:sp>
        <p:nvSpPr>
          <p:cNvPr id="14" name="TextBox 13">
            <a:extLst>
              <a:ext uri="{FF2B5EF4-FFF2-40B4-BE49-F238E27FC236}">
                <a16:creationId xmlns:a16="http://schemas.microsoft.com/office/drawing/2014/main" id="{86E5433B-262B-B240-BC82-669D606C1F93}"/>
              </a:ext>
            </a:extLst>
          </p:cNvPr>
          <p:cNvSpPr txBox="1"/>
          <p:nvPr/>
        </p:nvSpPr>
        <p:spPr>
          <a:xfrm>
            <a:off x="955830" y="4798702"/>
            <a:ext cx="2954655" cy="1200329"/>
          </a:xfrm>
          <a:prstGeom prst="rect">
            <a:avLst/>
          </a:prstGeom>
          <a:noFill/>
        </p:spPr>
        <p:txBody>
          <a:bodyPr wrap="none" rtlCol="0">
            <a:spAutoFit/>
          </a:bodyPr>
          <a:lstStyle/>
          <a:p>
            <a:r>
              <a:rPr lang="en-JP" sz="2400" dirty="0">
                <a:latin typeface="Yu Gothic" panose="020B0400000000000000" pitchFamily="34" charset="-128"/>
                <a:ea typeface="Yu Gothic" panose="020B0400000000000000" pitchFamily="34" charset="-128"/>
              </a:rPr>
              <a:t>ある治療における</a:t>
            </a:r>
          </a:p>
          <a:p>
            <a:r>
              <a:rPr lang="en-JP" sz="2400" dirty="0">
                <a:latin typeface="Yu Gothic" panose="020B0400000000000000" pitchFamily="34" charset="-128"/>
                <a:ea typeface="Yu Gothic" panose="020B0400000000000000" pitchFamily="34" charset="-128"/>
              </a:rPr>
              <a:t>遺伝子変異の有無と</a:t>
            </a:r>
          </a:p>
          <a:p>
            <a:r>
              <a:rPr lang="en-JP" sz="2400" dirty="0">
                <a:latin typeface="Yu Gothic" panose="020B0400000000000000" pitchFamily="34" charset="-128"/>
                <a:ea typeface="Yu Gothic" panose="020B0400000000000000" pitchFamily="34" charset="-128"/>
              </a:rPr>
              <a:t>生存期間の関係</a:t>
            </a:r>
          </a:p>
        </p:txBody>
      </p:sp>
      <p:sp>
        <p:nvSpPr>
          <p:cNvPr id="15" name="TextBox 14">
            <a:extLst>
              <a:ext uri="{FF2B5EF4-FFF2-40B4-BE49-F238E27FC236}">
                <a16:creationId xmlns:a16="http://schemas.microsoft.com/office/drawing/2014/main" id="{ED98C00A-AA14-1250-023D-84683F01E460}"/>
              </a:ext>
            </a:extLst>
          </p:cNvPr>
          <p:cNvSpPr txBox="1"/>
          <p:nvPr/>
        </p:nvSpPr>
        <p:spPr>
          <a:xfrm>
            <a:off x="1582635" y="694546"/>
            <a:ext cx="1415772" cy="461665"/>
          </a:xfrm>
          <a:prstGeom prst="rect">
            <a:avLst/>
          </a:prstGeom>
          <a:noFill/>
        </p:spPr>
        <p:txBody>
          <a:bodyPr wrap="none" rtlCol="0">
            <a:spAutoFit/>
          </a:bodyPr>
          <a:lstStyle/>
          <a:p>
            <a:r>
              <a:rPr lang="en-JP" sz="2400" dirty="0">
                <a:latin typeface="Yu Gothic" panose="020B0400000000000000" pitchFamily="34" charset="-128"/>
                <a:ea typeface="Yu Gothic" panose="020B0400000000000000" pitchFamily="34" charset="-128"/>
              </a:rPr>
              <a:t>臨床試験</a:t>
            </a:r>
          </a:p>
        </p:txBody>
      </p:sp>
      <p:sp>
        <p:nvSpPr>
          <p:cNvPr id="16" name="TextBox 15">
            <a:extLst>
              <a:ext uri="{FF2B5EF4-FFF2-40B4-BE49-F238E27FC236}">
                <a16:creationId xmlns:a16="http://schemas.microsoft.com/office/drawing/2014/main" id="{1A21C640-12F8-2B0A-413B-B062843C1EF9}"/>
              </a:ext>
            </a:extLst>
          </p:cNvPr>
          <p:cNvSpPr txBox="1"/>
          <p:nvPr/>
        </p:nvSpPr>
        <p:spPr>
          <a:xfrm>
            <a:off x="5159206" y="694546"/>
            <a:ext cx="3262432" cy="461665"/>
          </a:xfrm>
          <a:prstGeom prst="rect">
            <a:avLst/>
          </a:prstGeom>
          <a:noFill/>
        </p:spPr>
        <p:txBody>
          <a:bodyPr wrap="none" rtlCol="0">
            <a:spAutoFit/>
          </a:bodyPr>
          <a:lstStyle/>
          <a:p>
            <a:r>
              <a:rPr lang="en-JP" sz="2400" dirty="0">
                <a:latin typeface="Yu Gothic" panose="020B0400000000000000" pitchFamily="34" charset="-128"/>
                <a:ea typeface="Yu Gothic" panose="020B0400000000000000" pitchFamily="34" charset="-128"/>
              </a:rPr>
              <a:t>リアルワールドデータ</a:t>
            </a:r>
          </a:p>
        </p:txBody>
      </p:sp>
      <p:sp>
        <p:nvSpPr>
          <p:cNvPr id="17" name="TextBox 16">
            <a:extLst>
              <a:ext uri="{FF2B5EF4-FFF2-40B4-BE49-F238E27FC236}">
                <a16:creationId xmlns:a16="http://schemas.microsoft.com/office/drawing/2014/main" id="{12F38489-D55B-E909-4CBE-A4577AA0275F}"/>
              </a:ext>
            </a:extLst>
          </p:cNvPr>
          <p:cNvSpPr txBox="1"/>
          <p:nvPr/>
        </p:nvSpPr>
        <p:spPr>
          <a:xfrm>
            <a:off x="4459269" y="4734583"/>
            <a:ext cx="4493538" cy="1200329"/>
          </a:xfrm>
          <a:prstGeom prst="rect">
            <a:avLst/>
          </a:prstGeom>
          <a:noFill/>
        </p:spPr>
        <p:txBody>
          <a:bodyPr wrap="none" rtlCol="0">
            <a:spAutoFit/>
          </a:bodyPr>
          <a:lstStyle/>
          <a:p>
            <a:r>
              <a:rPr lang="en-JP" sz="2400" dirty="0">
                <a:latin typeface="Yu Gothic" panose="020B0400000000000000" pitchFamily="34" charset="-128"/>
                <a:ea typeface="Yu Gothic" panose="020B0400000000000000" pitchFamily="34" charset="-128"/>
              </a:rPr>
              <a:t>遺伝子変異がある患者における</a:t>
            </a:r>
          </a:p>
          <a:p>
            <a:r>
              <a:rPr lang="en-JP" sz="2400" dirty="0">
                <a:latin typeface="Yu Gothic" panose="020B0400000000000000" pitchFamily="34" charset="-128"/>
                <a:ea typeface="Yu Gothic" panose="020B0400000000000000" pitchFamily="34" charset="-128"/>
              </a:rPr>
              <a:t>治療の種類と</a:t>
            </a:r>
          </a:p>
          <a:p>
            <a:r>
              <a:rPr lang="en-JP" sz="2400" dirty="0">
                <a:latin typeface="Yu Gothic" panose="020B0400000000000000" pitchFamily="34" charset="-128"/>
                <a:ea typeface="Yu Gothic" panose="020B0400000000000000" pitchFamily="34" charset="-128"/>
              </a:rPr>
              <a:t>生存期間の関係</a:t>
            </a:r>
          </a:p>
        </p:txBody>
      </p:sp>
      <p:sp>
        <p:nvSpPr>
          <p:cNvPr id="20" name="TextBox 19">
            <a:extLst>
              <a:ext uri="{FF2B5EF4-FFF2-40B4-BE49-F238E27FC236}">
                <a16:creationId xmlns:a16="http://schemas.microsoft.com/office/drawing/2014/main" id="{44048DEC-5095-AA2C-4FD1-CD3F5E748F1A}"/>
              </a:ext>
            </a:extLst>
          </p:cNvPr>
          <p:cNvSpPr txBox="1"/>
          <p:nvPr/>
        </p:nvSpPr>
        <p:spPr>
          <a:xfrm>
            <a:off x="4956427" y="6223820"/>
            <a:ext cx="3127779" cy="507831"/>
          </a:xfrm>
          <a:prstGeom prst="rect">
            <a:avLst/>
          </a:prstGeom>
          <a:noFill/>
        </p:spPr>
        <p:txBody>
          <a:bodyPr wrap="none" rtlCol="0">
            <a:spAutoFit/>
          </a:bodyPr>
          <a:lstStyle/>
          <a:p>
            <a:r>
              <a:rPr lang="en-JP" sz="1350" dirty="0">
                <a:latin typeface="Yu Gothic" panose="020B0400000000000000" pitchFamily="34" charset="-128"/>
                <a:ea typeface="Yu Gothic" panose="020B0400000000000000" pitchFamily="34" charset="-128"/>
              </a:rPr>
              <a:t>データの豊富さ</a:t>
            </a:r>
          </a:p>
          <a:p>
            <a:r>
              <a:rPr lang="en-JP" sz="1350" dirty="0">
                <a:latin typeface="Yu Gothic" panose="020B0400000000000000" pitchFamily="34" charset="-128"/>
                <a:ea typeface="Yu Gothic" panose="020B0400000000000000" pitchFamily="34" charset="-128"/>
              </a:rPr>
              <a:t>知りたい情報をダイレクトに解析可能</a:t>
            </a:r>
          </a:p>
        </p:txBody>
      </p:sp>
      <p:sp>
        <p:nvSpPr>
          <p:cNvPr id="22" name="TextBox 21">
            <a:extLst>
              <a:ext uri="{FF2B5EF4-FFF2-40B4-BE49-F238E27FC236}">
                <a16:creationId xmlns:a16="http://schemas.microsoft.com/office/drawing/2014/main" id="{8B900878-2705-0145-F5E7-4B95173E4DD4}"/>
              </a:ext>
            </a:extLst>
          </p:cNvPr>
          <p:cNvSpPr txBox="1"/>
          <p:nvPr/>
        </p:nvSpPr>
        <p:spPr>
          <a:xfrm>
            <a:off x="2279269" y="6136845"/>
            <a:ext cx="1396536" cy="715581"/>
          </a:xfrm>
          <a:prstGeom prst="rect">
            <a:avLst/>
          </a:prstGeom>
          <a:noFill/>
        </p:spPr>
        <p:txBody>
          <a:bodyPr wrap="none" rtlCol="0">
            <a:spAutoFit/>
          </a:bodyPr>
          <a:lstStyle/>
          <a:p>
            <a:r>
              <a:rPr lang="en-JP" sz="1350" dirty="0">
                <a:latin typeface="Yu Gothic" panose="020B0400000000000000" pitchFamily="34" charset="-128"/>
                <a:ea typeface="Yu Gothic" panose="020B0400000000000000" pitchFamily="34" charset="-128"/>
              </a:rPr>
              <a:t>症例の均一さ</a:t>
            </a:r>
          </a:p>
          <a:p>
            <a:r>
              <a:rPr lang="en-JP" sz="1350" dirty="0">
                <a:latin typeface="Yu Gothic" panose="020B0400000000000000" pitchFamily="34" charset="-128"/>
                <a:ea typeface="Yu Gothic" panose="020B0400000000000000" pitchFamily="34" charset="-128"/>
              </a:rPr>
              <a:t>データの正確さ</a:t>
            </a:r>
          </a:p>
          <a:p>
            <a:r>
              <a:rPr lang="en-JP" sz="1350" dirty="0">
                <a:latin typeface="Yu Gothic" panose="020B0400000000000000" pitchFamily="34" charset="-128"/>
                <a:ea typeface="Yu Gothic" panose="020B0400000000000000" pitchFamily="34" charset="-128"/>
              </a:rPr>
              <a:t>データの詳細さ</a:t>
            </a:r>
          </a:p>
        </p:txBody>
      </p:sp>
      <p:sp>
        <p:nvSpPr>
          <p:cNvPr id="23" name="Left-Right Arrow 22">
            <a:extLst>
              <a:ext uri="{FF2B5EF4-FFF2-40B4-BE49-F238E27FC236}">
                <a16:creationId xmlns:a16="http://schemas.microsoft.com/office/drawing/2014/main" id="{881586E0-27F5-318D-3879-6DD297D2E81B}"/>
              </a:ext>
            </a:extLst>
          </p:cNvPr>
          <p:cNvSpPr/>
          <p:nvPr/>
        </p:nvSpPr>
        <p:spPr>
          <a:xfrm>
            <a:off x="3764261" y="6333075"/>
            <a:ext cx="1103710" cy="289322"/>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1350"/>
          </a:p>
        </p:txBody>
      </p:sp>
      <p:sp>
        <p:nvSpPr>
          <p:cNvPr id="24" name="TextBox 23">
            <a:extLst>
              <a:ext uri="{FF2B5EF4-FFF2-40B4-BE49-F238E27FC236}">
                <a16:creationId xmlns:a16="http://schemas.microsoft.com/office/drawing/2014/main" id="{5A149B44-3BFF-E372-7905-92D41E72D156}"/>
              </a:ext>
            </a:extLst>
          </p:cNvPr>
          <p:cNvSpPr txBox="1"/>
          <p:nvPr/>
        </p:nvSpPr>
        <p:spPr>
          <a:xfrm>
            <a:off x="3920545" y="6131487"/>
            <a:ext cx="854658" cy="300082"/>
          </a:xfrm>
          <a:prstGeom prst="rect">
            <a:avLst/>
          </a:prstGeom>
          <a:noFill/>
        </p:spPr>
        <p:txBody>
          <a:bodyPr wrap="none" rtlCol="0">
            <a:spAutoFit/>
          </a:bodyPr>
          <a:lstStyle/>
          <a:p>
            <a:r>
              <a:rPr lang="en-JP" sz="1350" dirty="0"/>
              <a:t>Trade-off</a:t>
            </a:r>
          </a:p>
        </p:txBody>
      </p:sp>
      <p:pic>
        <p:nvPicPr>
          <p:cNvPr id="32770" name="Picture 2" descr="Plot object">
            <a:extLst>
              <a:ext uri="{FF2B5EF4-FFF2-40B4-BE49-F238E27FC236}">
                <a16:creationId xmlns:a16="http://schemas.microsoft.com/office/drawing/2014/main" id="{D20CC4AB-AF4F-2A17-9618-1DCAA65BC4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24" t="1109" b="75507"/>
          <a:stretch/>
        </p:blipFill>
        <p:spPr bwMode="auto">
          <a:xfrm>
            <a:off x="4333266" y="1030913"/>
            <a:ext cx="3572138" cy="356602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Plot object">
            <a:extLst>
              <a:ext uri="{FF2B5EF4-FFF2-40B4-BE49-F238E27FC236}">
                <a16:creationId xmlns:a16="http://schemas.microsoft.com/office/drawing/2014/main" id="{1F303EF6-F332-0D5F-4A6F-4C821737F7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31" t="3257" r="3292" b="94080"/>
          <a:stretch/>
        </p:blipFill>
        <p:spPr bwMode="auto">
          <a:xfrm>
            <a:off x="6817139" y="1146201"/>
            <a:ext cx="2068043" cy="98921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B6F46443-9865-8CBA-24E8-DD5726F09309}"/>
              </a:ext>
            </a:extLst>
          </p:cNvPr>
          <p:cNvSpPr txBox="1"/>
          <p:nvPr/>
        </p:nvSpPr>
        <p:spPr>
          <a:xfrm>
            <a:off x="5260980" y="1093074"/>
            <a:ext cx="1537216" cy="369332"/>
          </a:xfrm>
          <a:prstGeom prst="rect">
            <a:avLst/>
          </a:prstGeom>
          <a:noFill/>
        </p:spPr>
        <p:txBody>
          <a:bodyPr wrap="none" rtlCol="0">
            <a:spAutoFit/>
          </a:bodyPr>
          <a:lstStyle/>
          <a:p>
            <a:r>
              <a:rPr lang="en-JP" i="1" dirty="0"/>
              <a:t>PIK3CA</a:t>
            </a:r>
            <a:r>
              <a:rPr lang="en-JP" dirty="0"/>
              <a:t>/</a:t>
            </a:r>
            <a:r>
              <a:rPr lang="en-JP" i="1" dirty="0"/>
              <a:t>PTEN</a:t>
            </a:r>
          </a:p>
        </p:txBody>
      </p:sp>
    </p:spTree>
    <p:extLst>
      <p:ext uri="{BB962C8B-B14F-4D97-AF65-F5344CB8AC3E}">
        <p14:creationId xmlns:p14="http://schemas.microsoft.com/office/powerpoint/2010/main" val="1009320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2BCBF-DB93-894A-BDB6-0A71C6317E0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959BA2B-78B2-FF83-6E32-02F903EC602D}"/>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薬剤奏効性解析の情報を活用する</a:t>
            </a:r>
          </a:p>
        </p:txBody>
      </p:sp>
      <p:cxnSp>
        <p:nvCxnSpPr>
          <p:cNvPr id="3" name="Straight Connector 2">
            <a:extLst>
              <a:ext uri="{FF2B5EF4-FFF2-40B4-BE49-F238E27FC236}">
                <a16:creationId xmlns:a16="http://schemas.microsoft.com/office/drawing/2014/main" id="{80B0CDE7-8A3E-5628-0799-1326DA73B4EE}"/>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lide Number Placeholder 2">
            <a:extLst>
              <a:ext uri="{FF2B5EF4-FFF2-40B4-BE49-F238E27FC236}">
                <a16:creationId xmlns:a16="http://schemas.microsoft.com/office/drawing/2014/main" id="{EB4BDEE4-5550-C0A7-DC22-1B375FC1BB7F}"/>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29</a:t>
            </a:fld>
            <a:endParaRPr lang="en-JP"/>
          </a:p>
        </p:txBody>
      </p:sp>
      <p:sp>
        <p:nvSpPr>
          <p:cNvPr id="7" name="TextBox 6">
            <a:extLst>
              <a:ext uri="{FF2B5EF4-FFF2-40B4-BE49-F238E27FC236}">
                <a16:creationId xmlns:a16="http://schemas.microsoft.com/office/drawing/2014/main" id="{A1AF4C19-E30B-1EE7-46D2-57318A290C2E}"/>
              </a:ext>
            </a:extLst>
          </p:cNvPr>
          <p:cNvSpPr txBox="1"/>
          <p:nvPr/>
        </p:nvSpPr>
        <p:spPr>
          <a:xfrm>
            <a:off x="2531175" y="1286783"/>
            <a:ext cx="5790368"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自治医大さいたま医療センター整形外科</a:t>
            </a:r>
            <a:r>
              <a:rPr lang="ja-JP" altLang="en-US">
                <a:latin typeface="Yu Gothic" panose="020B0400000000000000" pitchFamily="34" charset="-128"/>
                <a:ea typeface="Yu Gothic" panose="020B0400000000000000" pitchFamily="34" charset="-128"/>
              </a:rPr>
              <a:t> 望月貴夫先生</a:t>
            </a:r>
            <a:endParaRPr lang="en-JP" dirty="0">
              <a:latin typeface="Yu Gothic" panose="020B0400000000000000" pitchFamily="34" charset="-128"/>
              <a:ea typeface="Yu Gothic" panose="020B0400000000000000" pitchFamily="34" charset="-128"/>
            </a:endParaRPr>
          </a:p>
        </p:txBody>
      </p:sp>
      <p:sp>
        <p:nvSpPr>
          <p:cNvPr id="21" name="TextBox 20">
            <a:extLst>
              <a:ext uri="{FF2B5EF4-FFF2-40B4-BE49-F238E27FC236}">
                <a16:creationId xmlns:a16="http://schemas.microsoft.com/office/drawing/2014/main" id="{32EBD58B-D019-D307-AB99-3B8949066247}"/>
              </a:ext>
            </a:extLst>
          </p:cNvPr>
          <p:cNvSpPr txBox="1"/>
          <p:nvPr/>
        </p:nvSpPr>
        <p:spPr>
          <a:xfrm>
            <a:off x="26132" y="1732132"/>
            <a:ext cx="7818166" cy="923330"/>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・軟部肉腫は遺伝子変異に基づくクラスタリングで明瞭に分離される</a:t>
            </a:r>
          </a:p>
          <a:p>
            <a:r>
              <a:rPr lang="en-JP" dirty="0">
                <a:latin typeface="Yu Gothic" panose="020B0400000000000000" pitchFamily="34" charset="-128"/>
                <a:ea typeface="Yu Gothic" panose="020B0400000000000000" pitchFamily="34" charset="-128"/>
              </a:rPr>
              <a:t>・組織型や遺伝子変異に基づいて有効性の高い薬剤が予測できる</a:t>
            </a:r>
          </a:p>
          <a:p>
            <a:r>
              <a:rPr lang="en-JP" dirty="0">
                <a:latin typeface="Yu Gothic" panose="020B0400000000000000" pitchFamily="34" charset="-128"/>
                <a:ea typeface="Yu Gothic" panose="020B0400000000000000" pitchFamily="34" charset="-128"/>
              </a:rPr>
              <a:t>・分子標的治療薬のコンパニオン診断以外の目的でのCGPの活用を提案</a:t>
            </a:r>
          </a:p>
        </p:txBody>
      </p:sp>
      <p:pic>
        <p:nvPicPr>
          <p:cNvPr id="6" name="Picture 5">
            <a:extLst>
              <a:ext uri="{FF2B5EF4-FFF2-40B4-BE49-F238E27FC236}">
                <a16:creationId xmlns:a16="http://schemas.microsoft.com/office/drawing/2014/main" id="{A2C474DC-7E7E-55CA-F00F-AA1E5FBB9777}"/>
              </a:ext>
            </a:extLst>
          </p:cNvPr>
          <p:cNvPicPr>
            <a:picLocks noChangeAspect="1"/>
          </p:cNvPicPr>
          <p:nvPr/>
        </p:nvPicPr>
        <p:blipFill>
          <a:blip r:embed="rId2"/>
          <a:stretch>
            <a:fillRect/>
          </a:stretch>
        </p:blipFill>
        <p:spPr>
          <a:xfrm>
            <a:off x="272328" y="719119"/>
            <a:ext cx="2938337" cy="436850"/>
          </a:xfrm>
          <a:prstGeom prst="rect">
            <a:avLst/>
          </a:prstGeom>
        </p:spPr>
      </p:pic>
      <p:pic>
        <p:nvPicPr>
          <p:cNvPr id="8" name="Picture 7">
            <a:extLst>
              <a:ext uri="{FF2B5EF4-FFF2-40B4-BE49-F238E27FC236}">
                <a16:creationId xmlns:a16="http://schemas.microsoft.com/office/drawing/2014/main" id="{79CC63D7-B9A9-88E9-BE6C-B58D17B36074}"/>
              </a:ext>
            </a:extLst>
          </p:cNvPr>
          <p:cNvPicPr>
            <a:picLocks noChangeAspect="1"/>
          </p:cNvPicPr>
          <p:nvPr/>
        </p:nvPicPr>
        <p:blipFill>
          <a:blip r:embed="rId3"/>
          <a:stretch>
            <a:fillRect/>
          </a:stretch>
        </p:blipFill>
        <p:spPr>
          <a:xfrm>
            <a:off x="0" y="2723273"/>
            <a:ext cx="4664613" cy="4134726"/>
          </a:xfrm>
          <a:prstGeom prst="rect">
            <a:avLst/>
          </a:prstGeom>
        </p:spPr>
      </p:pic>
      <p:pic>
        <p:nvPicPr>
          <p:cNvPr id="10" name="Picture 9">
            <a:extLst>
              <a:ext uri="{FF2B5EF4-FFF2-40B4-BE49-F238E27FC236}">
                <a16:creationId xmlns:a16="http://schemas.microsoft.com/office/drawing/2014/main" id="{28A178F0-DAB8-3B9F-F9D9-33075CDC3C4D}"/>
              </a:ext>
            </a:extLst>
          </p:cNvPr>
          <p:cNvPicPr>
            <a:picLocks noChangeAspect="1"/>
          </p:cNvPicPr>
          <p:nvPr/>
        </p:nvPicPr>
        <p:blipFill>
          <a:blip r:embed="rId4"/>
          <a:stretch>
            <a:fillRect/>
          </a:stretch>
        </p:blipFill>
        <p:spPr>
          <a:xfrm>
            <a:off x="4582116" y="2995456"/>
            <a:ext cx="4561883" cy="3238228"/>
          </a:xfrm>
          <a:prstGeom prst="rect">
            <a:avLst/>
          </a:prstGeom>
        </p:spPr>
      </p:pic>
    </p:spTree>
    <p:extLst>
      <p:ext uri="{BB962C8B-B14F-4D97-AF65-F5344CB8AC3E}">
        <p14:creationId xmlns:p14="http://schemas.microsoft.com/office/powerpoint/2010/main" val="2221986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がんゲノム情報管理センター シンボルマーク">
            <a:extLst>
              <a:ext uri="{FF2B5EF4-FFF2-40B4-BE49-F238E27FC236}">
                <a16:creationId xmlns:a16="http://schemas.microsoft.com/office/drawing/2014/main" id="{E165AA20-07D3-EC05-351D-F6D24979F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250" y="946191"/>
            <a:ext cx="841804" cy="8789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ACR's Project GENIE hits another phenomenal milestone: 9th public data set  now released - VHIO">
            <a:extLst>
              <a:ext uri="{FF2B5EF4-FFF2-40B4-BE49-F238E27FC236}">
                <a16:creationId xmlns:a16="http://schemas.microsoft.com/office/drawing/2014/main" id="{FD76FF8C-4B5B-1346-EE8C-EEB3EBF71E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397" y="1085933"/>
            <a:ext cx="1219736" cy="878943"/>
          </a:xfrm>
          <a:prstGeom prst="rect">
            <a:avLst/>
          </a:prstGeom>
          <a:noFill/>
          <a:extLst>
            <a:ext uri="{909E8E84-426E-40DD-AFC4-6F175D3DCCD1}">
              <a14:hiddenFill xmlns:a14="http://schemas.microsoft.com/office/drawing/2010/main">
                <a:solidFill>
                  <a:srgbClr val="FFFFFF"/>
                </a:solidFill>
              </a14:hiddenFill>
            </a:ext>
          </a:extLst>
        </p:spPr>
      </p:pic>
      <p:sp>
        <p:nvSpPr>
          <p:cNvPr id="42" name="Oval 41">
            <a:extLst>
              <a:ext uri="{FF2B5EF4-FFF2-40B4-BE49-F238E27FC236}">
                <a16:creationId xmlns:a16="http://schemas.microsoft.com/office/drawing/2014/main" id="{3A71F99D-9610-8F0B-D038-C3403235A7F3}"/>
              </a:ext>
            </a:extLst>
          </p:cNvPr>
          <p:cNvSpPr/>
          <p:nvPr/>
        </p:nvSpPr>
        <p:spPr>
          <a:xfrm>
            <a:off x="1317169" y="1525407"/>
            <a:ext cx="4475344" cy="4475344"/>
          </a:xfrm>
          <a:prstGeom prst="ellipse">
            <a:avLst/>
          </a:prstGeom>
          <a:solidFill>
            <a:schemeClr val="accent1">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1350" dirty="0"/>
          </a:p>
        </p:txBody>
      </p:sp>
      <p:sp>
        <p:nvSpPr>
          <p:cNvPr id="47" name="Oval 46">
            <a:extLst>
              <a:ext uri="{FF2B5EF4-FFF2-40B4-BE49-F238E27FC236}">
                <a16:creationId xmlns:a16="http://schemas.microsoft.com/office/drawing/2014/main" id="{7103679F-0033-17A5-3AF3-E77111A20631}"/>
              </a:ext>
            </a:extLst>
          </p:cNvPr>
          <p:cNvSpPr/>
          <p:nvPr/>
        </p:nvSpPr>
        <p:spPr>
          <a:xfrm>
            <a:off x="3470938" y="1525406"/>
            <a:ext cx="4475344" cy="4475344"/>
          </a:xfrm>
          <a:prstGeom prst="ellipse">
            <a:avLst/>
          </a:prstGeom>
          <a:solidFill>
            <a:schemeClr val="accent2">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1350" dirty="0"/>
          </a:p>
        </p:txBody>
      </p:sp>
      <p:sp>
        <p:nvSpPr>
          <p:cNvPr id="50" name="TextBox 49">
            <a:extLst>
              <a:ext uri="{FF2B5EF4-FFF2-40B4-BE49-F238E27FC236}">
                <a16:creationId xmlns:a16="http://schemas.microsoft.com/office/drawing/2014/main" id="{2FB430CE-D11C-0241-1F83-166937CED988}"/>
              </a:ext>
            </a:extLst>
          </p:cNvPr>
          <p:cNvSpPr txBox="1"/>
          <p:nvPr/>
        </p:nvSpPr>
        <p:spPr>
          <a:xfrm>
            <a:off x="3866132" y="2711820"/>
            <a:ext cx="1531188" cy="2169825"/>
          </a:xfrm>
          <a:prstGeom prst="rect">
            <a:avLst/>
          </a:prstGeom>
          <a:noFill/>
        </p:spPr>
        <p:txBody>
          <a:bodyPr wrap="none" rtlCol="0">
            <a:spAutoFit/>
          </a:bodyPr>
          <a:lstStyle/>
          <a:p>
            <a:pPr algn="ctr"/>
            <a:r>
              <a:rPr lang="en-JP" sz="1500" dirty="0">
                <a:latin typeface="Yu Gothic" panose="020B0400000000000000" pitchFamily="34" charset="-128"/>
                <a:ea typeface="Yu Gothic" panose="020B0400000000000000" pitchFamily="34" charset="-128"/>
              </a:rPr>
              <a:t>年齢</a:t>
            </a:r>
          </a:p>
          <a:p>
            <a:pPr algn="ctr"/>
            <a:r>
              <a:rPr lang="en-JP" sz="1500" dirty="0">
                <a:latin typeface="Yu Gothic" panose="020B0400000000000000" pitchFamily="34" charset="-128"/>
                <a:ea typeface="Yu Gothic" panose="020B0400000000000000" pitchFamily="34" charset="-128"/>
              </a:rPr>
              <a:t>性別</a:t>
            </a:r>
          </a:p>
          <a:p>
            <a:pPr algn="ctr"/>
            <a:r>
              <a:rPr lang="en-JP" sz="1500" dirty="0">
                <a:latin typeface="Yu Gothic" panose="020B0400000000000000" pitchFamily="34" charset="-128"/>
                <a:ea typeface="Yu Gothic" panose="020B0400000000000000" pitchFamily="34" charset="-128"/>
              </a:rPr>
              <a:t>検体採取部位</a:t>
            </a:r>
          </a:p>
          <a:p>
            <a:pPr algn="ctr"/>
            <a:r>
              <a:rPr lang="en-JP" sz="1500" dirty="0">
                <a:latin typeface="Yu Gothic" panose="020B0400000000000000" pitchFamily="34" charset="-128"/>
                <a:ea typeface="Yu Gothic" panose="020B0400000000000000" pitchFamily="34" charset="-128"/>
              </a:rPr>
              <a:t>使用したパネル</a:t>
            </a:r>
          </a:p>
          <a:p>
            <a:pPr algn="ctr"/>
            <a:r>
              <a:rPr lang="en-JP" sz="1500" dirty="0">
                <a:latin typeface="Yu Gothic" panose="020B0400000000000000" pitchFamily="34" charset="-128"/>
                <a:ea typeface="Yu Gothic" panose="020B0400000000000000" pitchFamily="34" charset="-128"/>
              </a:rPr>
              <a:t>遺伝子変異</a:t>
            </a:r>
          </a:p>
          <a:p>
            <a:pPr algn="ctr"/>
            <a:r>
              <a:rPr lang="en-JP" sz="1500" dirty="0">
                <a:latin typeface="Yu Gothic" panose="020B0400000000000000" pitchFamily="34" charset="-128"/>
                <a:ea typeface="Yu Gothic" panose="020B0400000000000000" pitchFamily="34" charset="-128"/>
              </a:rPr>
              <a:t>組織型</a:t>
            </a:r>
          </a:p>
          <a:p>
            <a:pPr algn="ctr"/>
            <a:r>
              <a:rPr lang="en-JP" sz="1500" dirty="0">
                <a:latin typeface="Yu Gothic" panose="020B0400000000000000" pitchFamily="34" charset="-128"/>
                <a:ea typeface="Yu Gothic" panose="020B0400000000000000" pitchFamily="34" charset="-128"/>
              </a:rPr>
              <a:t>登録日</a:t>
            </a:r>
          </a:p>
          <a:p>
            <a:pPr algn="ctr"/>
            <a:r>
              <a:rPr lang="en-JP" sz="1500" dirty="0">
                <a:latin typeface="Yu Gothic" panose="020B0400000000000000" pitchFamily="34" charset="-128"/>
                <a:ea typeface="Yu Gothic" panose="020B0400000000000000" pitchFamily="34" charset="-128"/>
              </a:rPr>
              <a:t>最終観察日</a:t>
            </a:r>
          </a:p>
          <a:p>
            <a:pPr algn="ctr"/>
            <a:r>
              <a:rPr lang="en-JP" sz="1500" dirty="0">
                <a:latin typeface="Yu Gothic" panose="020B0400000000000000" pitchFamily="34" charset="-128"/>
                <a:ea typeface="Yu Gothic" panose="020B0400000000000000" pitchFamily="34" charset="-128"/>
              </a:rPr>
              <a:t>転帰</a:t>
            </a:r>
          </a:p>
        </p:txBody>
      </p:sp>
      <p:sp>
        <p:nvSpPr>
          <p:cNvPr id="51" name="TextBox 50">
            <a:extLst>
              <a:ext uri="{FF2B5EF4-FFF2-40B4-BE49-F238E27FC236}">
                <a16:creationId xmlns:a16="http://schemas.microsoft.com/office/drawing/2014/main" id="{15FF452C-E686-701C-1233-C6DF17AD0EA4}"/>
              </a:ext>
            </a:extLst>
          </p:cNvPr>
          <p:cNvSpPr txBox="1"/>
          <p:nvPr/>
        </p:nvSpPr>
        <p:spPr>
          <a:xfrm>
            <a:off x="1385753" y="2827236"/>
            <a:ext cx="2108269" cy="1708160"/>
          </a:xfrm>
          <a:prstGeom prst="rect">
            <a:avLst/>
          </a:prstGeom>
          <a:noFill/>
        </p:spPr>
        <p:txBody>
          <a:bodyPr wrap="none" rtlCol="0">
            <a:spAutoFit/>
          </a:bodyPr>
          <a:lstStyle/>
          <a:p>
            <a:pPr algn="ctr"/>
            <a:r>
              <a:rPr lang="en-JP" sz="1500" dirty="0">
                <a:latin typeface="Yu Gothic" panose="020B0400000000000000" pitchFamily="34" charset="-128"/>
                <a:ea typeface="Yu Gothic" panose="020B0400000000000000" pitchFamily="34" charset="-128"/>
              </a:rPr>
              <a:t>薬剤名</a:t>
            </a:r>
          </a:p>
          <a:p>
            <a:pPr algn="ctr"/>
            <a:r>
              <a:rPr lang="en-JP" sz="1500" dirty="0">
                <a:latin typeface="Yu Gothic" panose="020B0400000000000000" pitchFamily="34" charset="-128"/>
                <a:ea typeface="Yu Gothic" panose="020B0400000000000000" pitchFamily="34" charset="-128"/>
              </a:rPr>
              <a:t>薬剤投与期間</a:t>
            </a:r>
          </a:p>
          <a:p>
            <a:pPr algn="ctr"/>
            <a:r>
              <a:rPr lang="en-JP" sz="1500" dirty="0">
                <a:latin typeface="Yu Gothic" panose="020B0400000000000000" pitchFamily="34" charset="-128"/>
                <a:ea typeface="Yu Gothic" panose="020B0400000000000000" pitchFamily="34" charset="-128"/>
              </a:rPr>
              <a:t>最良総合効果</a:t>
            </a:r>
          </a:p>
          <a:p>
            <a:pPr algn="ctr"/>
            <a:r>
              <a:rPr lang="en-JP" sz="1500" dirty="0">
                <a:latin typeface="Yu Gothic" panose="020B0400000000000000" pitchFamily="34" charset="-128"/>
                <a:ea typeface="Yu Gothic" panose="020B0400000000000000" pitchFamily="34" charset="-128"/>
              </a:rPr>
              <a:t>副作用</a:t>
            </a:r>
          </a:p>
          <a:p>
            <a:pPr algn="ctr"/>
            <a:r>
              <a:rPr lang="en-JP" sz="1500" dirty="0">
                <a:latin typeface="Yu Gothic" panose="020B0400000000000000" pitchFamily="34" charset="-128"/>
                <a:ea typeface="Yu Gothic" panose="020B0400000000000000" pitchFamily="34" charset="-128"/>
              </a:rPr>
              <a:t>推奨治療の有無</a:t>
            </a:r>
          </a:p>
          <a:p>
            <a:pPr algn="ctr"/>
            <a:r>
              <a:rPr lang="en-JP" sz="1500" dirty="0">
                <a:latin typeface="Yu Gothic" panose="020B0400000000000000" pitchFamily="34" charset="-128"/>
                <a:ea typeface="Yu Gothic" panose="020B0400000000000000" pitchFamily="34" charset="-128"/>
              </a:rPr>
              <a:t>推奨治療の実施の有無</a:t>
            </a:r>
          </a:p>
          <a:p>
            <a:pPr algn="ctr"/>
            <a:r>
              <a:rPr lang="en-JP" sz="1500" dirty="0">
                <a:latin typeface="Yu Gothic" panose="020B0400000000000000" pitchFamily="34" charset="-128"/>
                <a:ea typeface="Yu Gothic" panose="020B0400000000000000" pitchFamily="34" charset="-128"/>
              </a:rPr>
              <a:t>免疫染色の結果</a:t>
            </a:r>
          </a:p>
        </p:txBody>
      </p:sp>
      <p:sp>
        <p:nvSpPr>
          <p:cNvPr id="52" name="TextBox 51">
            <a:extLst>
              <a:ext uri="{FF2B5EF4-FFF2-40B4-BE49-F238E27FC236}">
                <a16:creationId xmlns:a16="http://schemas.microsoft.com/office/drawing/2014/main" id="{0BD3505C-2F02-5DA3-4CAC-20D29E09CED9}"/>
              </a:ext>
            </a:extLst>
          </p:cNvPr>
          <p:cNvSpPr txBox="1"/>
          <p:nvPr/>
        </p:nvSpPr>
        <p:spPr>
          <a:xfrm>
            <a:off x="6346176" y="2774828"/>
            <a:ext cx="722656" cy="323165"/>
          </a:xfrm>
          <a:prstGeom prst="rect">
            <a:avLst/>
          </a:prstGeom>
          <a:noFill/>
        </p:spPr>
        <p:txBody>
          <a:bodyPr wrap="square" rtlCol="0">
            <a:spAutoFit/>
          </a:bodyPr>
          <a:lstStyle/>
          <a:p>
            <a:pPr algn="ctr"/>
            <a:r>
              <a:rPr lang="en-JP" sz="1500" dirty="0">
                <a:latin typeface="Yu Gothic" panose="020B0400000000000000" pitchFamily="34" charset="-128"/>
                <a:ea typeface="Yu Gothic" panose="020B0400000000000000" pitchFamily="34" charset="-128"/>
              </a:rPr>
              <a:t>人種</a:t>
            </a:r>
          </a:p>
        </p:txBody>
      </p:sp>
      <p:pic>
        <p:nvPicPr>
          <p:cNvPr id="5122" name="Picture 2" descr="GitHub - GENIE-BPC/genieBPC: Creating analytic cohorts from AACR Project GENIE  BPC clinically annotated genomic data">
            <a:extLst>
              <a:ext uri="{FF2B5EF4-FFF2-40B4-BE49-F238E27FC236}">
                <a16:creationId xmlns:a16="http://schemas.microsoft.com/office/drawing/2014/main" id="{ED1986E9-605C-AD50-5AD3-AD5B0654C7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4689" y="3303689"/>
            <a:ext cx="629417" cy="728976"/>
          </a:xfrm>
          <a:prstGeom prst="rect">
            <a:avLst/>
          </a:prstGeom>
          <a:noFill/>
          <a:extLst>
            <a:ext uri="{909E8E84-426E-40DD-AFC4-6F175D3DCCD1}">
              <a14:hiddenFill xmlns:a14="http://schemas.microsoft.com/office/drawing/2010/main">
                <a:solidFill>
                  <a:srgbClr val="FFFFFF"/>
                </a:solidFill>
              </a14:hiddenFill>
            </a:ext>
          </a:extLst>
        </p:spPr>
      </p:pic>
      <p:sp>
        <p:nvSpPr>
          <p:cNvPr id="53" name="Oval 52">
            <a:extLst>
              <a:ext uri="{FF2B5EF4-FFF2-40B4-BE49-F238E27FC236}">
                <a16:creationId xmlns:a16="http://schemas.microsoft.com/office/drawing/2014/main" id="{B106AE19-BF46-8D9F-6D99-8FC8C0204D26}"/>
              </a:ext>
            </a:extLst>
          </p:cNvPr>
          <p:cNvSpPr/>
          <p:nvPr/>
        </p:nvSpPr>
        <p:spPr>
          <a:xfrm>
            <a:off x="5611942" y="4016022"/>
            <a:ext cx="1643072" cy="1685077"/>
          </a:xfrm>
          <a:prstGeom prst="ellipse">
            <a:avLst/>
          </a:prstGeom>
          <a:solidFill>
            <a:schemeClr val="accent2">
              <a:alpha val="29568"/>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1350" dirty="0"/>
          </a:p>
        </p:txBody>
      </p:sp>
      <p:sp>
        <p:nvSpPr>
          <p:cNvPr id="54" name="TextBox 53">
            <a:extLst>
              <a:ext uri="{FF2B5EF4-FFF2-40B4-BE49-F238E27FC236}">
                <a16:creationId xmlns:a16="http://schemas.microsoft.com/office/drawing/2014/main" id="{B365E1D9-25B8-AA2E-F6F6-814FFDFBC468}"/>
              </a:ext>
            </a:extLst>
          </p:cNvPr>
          <p:cNvSpPr txBox="1"/>
          <p:nvPr/>
        </p:nvSpPr>
        <p:spPr>
          <a:xfrm>
            <a:off x="5611942" y="4309724"/>
            <a:ext cx="1572164" cy="1223412"/>
          </a:xfrm>
          <a:prstGeom prst="rect">
            <a:avLst/>
          </a:prstGeom>
          <a:noFill/>
        </p:spPr>
        <p:txBody>
          <a:bodyPr wrap="square" rtlCol="0">
            <a:spAutoFit/>
          </a:bodyPr>
          <a:lstStyle/>
          <a:p>
            <a:pPr algn="ctr"/>
            <a:r>
              <a:rPr lang="en-JP" sz="1050" dirty="0">
                <a:latin typeface="Yu Gothic" panose="020B0400000000000000" pitchFamily="34" charset="-128"/>
                <a:ea typeface="Yu Gothic" panose="020B0400000000000000" pitchFamily="34" charset="-128"/>
              </a:rPr>
              <a:t>診断時ステージ</a:t>
            </a:r>
          </a:p>
          <a:p>
            <a:pPr algn="ctr"/>
            <a:r>
              <a:rPr lang="en-JP" sz="1050" dirty="0">
                <a:latin typeface="Yu Gothic" panose="020B0400000000000000" pitchFamily="34" charset="-128"/>
                <a:ea typeface="Yu Gothic" panose="020B0400000000000000" pitchFamily="34" charset="-128"/>
              </a:rPr>
              <a:t>組織のグレード</a:t>
            </a:r>
          </a:p>
          <a:p>
            <a:pPr algn="ctr"/>
            <a:r>
              <a:rPr lang="en-JP" sz="1050" dirty="0">
                <a:latin typeface="Yu Gothic" panose="020B0400000000000000" pitchFamily="34" charset="-128"/>
                <a:ea typeface="Yu Gothic" panose="020B0400000000000000" pitchFamily="34" charset="-128"/>
              </a:rPr>
              <a:t>遠隔転移の詳細な部位</a:t>
            </a:r>
          </a:p>
          <a:p>
            <a:pPr algn="ctr"/>
            <a:r>
              <a:rPr lang="en-JP" sz="1050" dirty="0">
                <a:latin typeface="Yu Gothic" panose="020B0400000000000000" pitchFamily="34" charset="-128"/>
                <a:ea typeface="Yu Gothic" panose="020B0400000000000000" pitchFamily="34" charset="-128"/>
              </a:rPr>
              <a:t>使用薬剤</a:t>
            </a:r>
          </a:p>
          <a:p>
            <a:pPr algn="ctr"/>
            <a:r>
              <a:rPr lang="en-JP" sz="1050" dirty="0">
                <a:latin typeface="Yu Gothic" panose="020B0400000000000000" pitchFamily="34" charset="-128"/>
                <a:ea typeface="Yu Gothic" panose="020B0400000000000000" pitchFamily="34" charset="-128"/>
              </a:rPr>
              <a:t>診断後無増悪生存期間</a:t>
            </a:r>
          </a:p>
          <a:p>
            <a:pPr algn="ctr"/>
            <a:r>
              <a:rPr lang="en-JP" sz="1050" dirty="0">
                <a:latin typeface="Yu Gothic" panose="020B0400000000000000" pitchFamily="34" charset="-128"/>
                <a:ea typeface="Yu Gothic" panose="020B0400000000000000" pitchFamily="34" charset="-128"/>
              </a:rPr>
              <a:t>診断後全生存期間</a:t>
            </a:r>
          </a:p>
          <a:p>
            <a:pPr algn="ctr"/>
            <a:endParaRPr lang="en-JP" sz="1050" dirty="0">
              <a:latin typeface="Yu Gothic" panose="020B0400000000000000" pitchFamily="34" charset="-128"/>
              <a:ea typeface="Yu Gothic" panose="020B0400000000000000" pitchFamily="34" charset="-128"/>
            </a:endParaRPr>
          </a:p>
        </p:txBody>
      </p:sp>
      <p:sp>
        <p:nvSpPr>
          <p:cNvPr id="55" name="TextBox 54">
            <a:extLst>
              <a:ext uri="{FF2B5EF4-FFF2-40B4-BE49-F238E27FC236}">
                <a16:creationId xmlns:a16="http://schemas.microsoft.com/office/drawing/2014/main" id="{C823D187-2816-EB41-D835-6A2525681B6D}"/>
              </a:ext>
            </a:extLst>
          </p:cNvPr>
          <p:cNvSpPr txBox="1"/>
          <p:nvPr/>
        </p:nvSpPr>
        <p:spPr>
          <a:xfrm>
            <a:off x="7045712" y="5510053"/>
            <a:ext cx="1569660" cy="300082"/>
          </a:xfrm>
          <a:prstGeom prst="rect">
            <a:avLst/>
          </a:prstGeom>
          <a:noFill/>
        </p:spPr>
        <p:txBody>
          <a:bodyPr wrap="none" rtlCol="0">
            <a:spAutoFit/>
          </a:bodyPr>
          <a:lstStyle/>
          <a:p>
            <a:r>
              <a:rPr lang="en-JP" sz="1350" dirty="0">
                <a:latin typeface="Yu Gothic" panose="020B0400000000000000" pitchFamily="34" charset="-128"/>
                <a:ea typeface="Yu Gothic" panose="020B0400000000000000" pitchFamily="34" charset="-128"/>
              </a:rPr>
              <a:t>大腸癌・肺癌のみ</a:t>
            </a:r>
          </a:p>
        </p:txBody>
      </p:sp>
      <p:sp>
        <p:nvSpPr>
          <p:cNvPr id="3" name="TextBox 2">
            <a:extLst>
              <a:ext uri="{FF2B5EF4-FFF2-40B4-BE49-F238E27FC236}">
                <a16:creationId xmlns:a16="http://schemas.microsoft.com/office/drawing/2014/main" id="{F878444F-E3E0-7F4C-5CE0-6966402C6363}"/>
              </a:ext>
            </a:extLst>
          </p:cNvPr>
          <p:cNvSpPr txBox="1"/>
          <p:nvPr/>
        </p:nvSpPr>
        <p:spPr>
          <a:xfrm>
            <a:off x="43421" y="57887"/>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アメリカのAACR Project GENIEと日本のC-CAT</a:t>
            </a:r>
          </a:p>
        </p:txBody>
      </p:sp>
      <p:cxnSp>
        <p:nvCxnSpPr>
          <p:cNvPr id="4" name="Straight Connector 3">
            <a:extLst>
              <a:ext uri="{FF2B5EF4-FFF2-40B4-BE49-F238E27FC236}">
                <a16:creationId xmlns:a16="http://schemas.microsoft.com/office/drawing/2014/main" id="{6FE9F4AB-CD8C-2CC7-14D4-A35B6456247D}"/>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342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46C38-D92C-7946-CDBD-85FD6E949F7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8027F0B-C8BB-9C4E-4EDE-19CD0A304BA7}"/>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CGP検査が予後改善に繋がるのか</a:t>
            </a:r>
          </a:p>
        </p:txBody>
      </p:sp>
      <p:cxnSp>
        <p:nvCxnSpPr>
          <p:cNvPr id="3" name="Straight Connector 2">
            <a:extLst>
              <a:ext uri="{FF2B5EF4-FFF2-40B4-BE49-F238E27FC236}">
                <a16:creationId xmlns:a16="http://schemas.microsoft.com/office/drawing/2014/main" id="{66A3AC2F-AD14-C959-6D34-36E3508BF9B7}"/>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lide Number Placeholder 2">
            <a:extLst>
              <a:ext uri="{FF2B5EF4-FFF2-40B4-BE49-F238E27FC236}">
                <a16:creationId xmlns:a16="http://schemas.microsoft.com/office/drawing/2014/main" id="{9E9C9E60-ED5A-BE43-D6A3-D5B1CB1346BC}"/>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30</a:t>
            </a:fld>
            <a:endParaRPr lang="en-JP"/>
          </a:p>
        </p:txBody>
      </p:sp>
      <p:sp>
        <p:nvSpPr>
          <p:cNvPr id="7" name="TextBox 6">
            <a:extLst>
              <a:ext uri="{FF2B5EF4-FFF2-40B4-BE49-F238E27FC236}">
                <a16:creationId xmlns:a16="http://schemas.microsoft.com/office/drawing/2014/main" id="{A2E7ADBE-00C9-DF7C-B01B-905EC99D332A}"/>
              </a:ext>
            </a:extLst>
          </p:cNvPr>
          <p:cNvSpPr txBox="1"/>
          <p:nvPr/>
        </p:nvSpPr>
        <p:spPr>
          <a:xfrm>
            <a:off x="2531175" y="1286783"/>
            <a:ext cx="6508513"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国立がん研究センター</a:t>
            </a:r>
            <a:r>
              <a:rPr lang="ja-JP" altLang="en-US">
                <a:latin typeface="Yu Gothic" panose="020B0400000000000000" pitchFamily="34" charset="-128"/>
                <a:ea typeface="Yu Gothic" panose="020B0400000000000000" pitchFamily="34" charset="-128"/>
              </a:rPr>
              <a:t> 伊田英恵先生の研究（</a:t>
            </a:r>
            <a:r>
              <a:rPr lang="en-US" altLang="ja-JP" dirty="0">
                <a:latin typeface="Yu Gothic" panose="020B0400000000000000" pitchFamily="34" charset="-128"/>
                <a:ea typeface="Yu Gothic" panose="020B0400000000000000" pitchFamily="34" charset="-128"/>
              </a:rPr>
              <a:t>NCC</a:t>
            </a:r>
            <a:r>
              <a:rPr lang="ja-JP" altLang="en-US">
                <a:latin typeface="Yu Gothic" panose="020B0400000000000000" pitchFamily="34" charset="-128"/>
                <a:ea typeface="Yu Gothic" panose="020B0400000000000000" pitchFamily="34" charset="-128"/>
              </a:rPr>
              <a:t>のデータ）</a:t>
            </a:r>
            <a:endParaRPr lang="en-JP" dirty="0">
              <a:latin typeface="Yu Gothic" panose="020B0400000000000000" pitchFamily="34" charset="-128"/>
              <a:ea typeface="Yu Gothic" panose="020B0400000000000000" pitchFamily="34" charset="-128"/>
            </a:endParaRPr>
          </a:p>
        </p:txBody>
      </p:sp>
      <p:sp>
        <p:nvSpPr>
          <p:cNvPr id="21" name="TextBox 20">
            <a:extLst>
              <a:ext uri="{FF2B5EF4-FFF2-40B4-BE49-F238E27FC236}">
                <a16:creationId xmlns:a16="http://schemas.microsoft.com/office/drawing/2014/main" id="{26576BE3-4C14-2BF4-4A9D-3A58871EC6A1}"/>
              </a:ext>
            </a:extLst>
          </p:cNvPr>
          <p:cNvSpPr txBox="1"/>
          <p:nvPr/>
        </p:nvSpPr>
        <p:spPr>
          <a:xfrm>
            <a:off x="26132" y="1732132"/>
            <a:ext cx="7587333"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・CGP検査で見つかった標的に対して治療を行うと生存期間が延長した</a:t>
            </a:r>
          </a:p>
        </p:txBody>
      </p:sp>
      <p:pic>
        <p:nvPicPr>
          <p:cNvPr id="5" name="Picture 4">
            <a:extLst>
              <a:ext uri="{FF2B5EF4-FFF2-40B4-BE49-F238E27FC236}">
                <a16:creationId xmlns:a16="http://schemas.microsoft.com/office/drawing/2014/main" id="{588AE392-D113-EF6E-934C-9A3B7DFCB7CE}"/>
              </a:ext>
            </a:extLst>
          </p:cNvPr>
          <p:cNvPicPr>
            <a:picLocks noChangeAspect="1"/>
          </p:cNvPicPr>
          <p:nvPr/>
        </p:nvPicPr>
        <p:blipFill>
          <a:blip r:embed="rId2"/>
          <a:stretch>
            <a:fillRect/>
          </a:stretch>
        </p:blipFill>
        <p:spPr>
          <a:xfrm>
            <a:off x="216567" y="671349"/>
            <a:ext cx="5353255" cy="615429"/>
          </a:xfrm>
          <a:prstGeom prst="rect">
            <a:avLst/>
          </a:prstGeom>
        </p:spPr>
      </p:pic>
      <p:pic>
        <p:nvPicPr>
          <p:cNvPr id="9" name="Picture 8">
            <a:extLst>
              <a:ext uri="{FF2B5EF4-FFF2-40B4-BE49-F238E27FC236}">
                <a16:creationId xmlns:a16="http://schemas.microsoft.com/office/drawing/2014/main" id="{16447E26-269B-00E9-4EDD-6DBFDD1F5F21}"/>
              </a:ext>
            </a:extLst>
          </p:cNvPr>
          <p:cNvPicPr>
            <a:picLocks noChangeAspect="1"/>
          </p:cNvPicPr>
          <p:nvPr/>
        </p:nvPicPr>
        <p:blipFill>
          <a:blip r:embed="rId3"/>
          <a:stretch>
            <a:fillRect/>
          </a:stretch>
        </p:blipFill>
        <p:spPr>
          <a:xfrm>
            <a:off x="944770" y="2101464"/>
            <a:ext cx="6801844" cy="4756535"/>
          </a:xfrm>
          <a:prstGeom prst="rect">
            <a:avLst/>
          </a:prstGeom>
        </p:spPr>
      </p:pic>
      <p:sp>
        <p:nvSpPr>
          <p:cNvPr id="11" name="TextBox 10">
            <a:extLst>
              <a:ext uri="{FF2B5EF4-FFF2-40B4-BE49-F238E27FC236}">
                <a16:creationId xmlns:a16="http://schemas.microsoft.com/office/drawing/2014/main" id="{2E5800B3-4430-EEAF-EEE4-921E3DF43DAC}"/>
              </a:ext>
            </a:extLst>
          </p:cNvPr>
          <p:cNvSpPr txBox="1"/>
          <p:nvPr/>
        </p:nvSpPr>
        <p:spPr>
          <a:xfrm>
            <a:off x="6436013" y="3685405"/>
            <a:ext cx="1800493" cy="369332"/>
          </a:xfrm>
          <a:prstGeom prst="rect">
            <a:avLst/>
          </a:prstGeom>
          <a:noFill/>
        </p:spPr>
        <p:txBody>
          <a:bodyPr wrap="none" rtlCol="0">
            <a:spAutoFit/>
          </a:bodyPr>
          <a:lstStyle/>
          <a:p>
            <a:r>
              <a:rPr lang="en-JP" dirty="0">
                <a:solidFill>
                  <a:srgbClr val="FF0000"/>
                </a:solidFill>
                <a:latin typeface="Yu Gothic" panose="020B0400000000000000" pitchFamily="34" charset="-128"/>
                <a:ea typeface="Yu Gothic" panose="020B0400000000000000" pitchFamily="34" charset="-128"/>
              </a:rPr>
              <a:t>標的治療を実施</a:t>
            </a:r>
          </a:p>
        </p:txBody>
      </p:sp>
      <p:sp>
        <p:nvSpPr>
          <p:cNvPr id="12" name="TextBox 11">
            <a:extLst>
              <a:ext uri="{FF2B5EF4-FFF2-40B4-BE49-F238E27FC236}">
                <a16:creationId xmlns:a16="http://schemas.microsoft.com/office/drawing/2014/main" id="{ED43DD28-28DF-433C-39F0-86EA7F438B93}"/>
              </a:ext>
            </a:extLst>
          </p:cNvPr>
          <p:cNvSpPr txBox="1"/>
          <p:nvPr/>
        </p:nvSpPr>
        <p:spPr>
          <a:xfrm>
            <a:off x="6785145" y="4479731"/>
            <a:ext cx="2262158" cy="369332"/>
          </a:xfrm>
          <a:prstGeom prst="rect">
            <a:avLst/>
          </a:prstGeom>
          <a:noFill/>
        </p:spPr>
        <p:txBody>
          <a:bodyPr wrap="none" rtlCol="0">
            <a:spAutoFit/>
          </a:bodyPr>
          <a:lstStyle/>
          <a:p>
            <a:r>
              <a:rPr lang="en-JP" dirty="0">
                <a:solidFill>
                  <a:schemeClr val="bg1">
                    <a:lumMod val="50000"/>
                  </a:schemeClr>
                </a:solidFill>
                <a:latin typeface="Yu Gothic" panose="020B0400000000000000" pitchFamily="34" charset="-128"/>
                <a:ea typeface="Yu Gothic" panose="020B0400000000000000" pitchFamily="34" charset="-128"/>
              </a:rPr>
              <a:t>標的治療がなかった</a:t>
            </a:r>
          </a:p>
        </p:txBody>
      </p:sp>
      <p:sp>
        <p:nvSpPr>
          <p:cNvPr id="13" name="TextBox 12">
            <a:extLst>
              <a:ext uri="{FF2B5EF4-FFF2-40B4-BE49-F238E27FC236}">
                <a16:creationId xmlns:a16="http://schemas.microsoft.com/office/drawing/2014/main" id="{D0BC9DB5-B192-2E6A-519B-85CAC59F45C7}"/>
              </a:ext>
            </a:extLst>
          </p:cNvPr>
          <p:cNvSpPr txBox="1"/>
          <p:nvPr/>
        </p:nvSpPr>
        <p:spPr>
          <a:xfrm>
            <a:off x="6251553" y="5088984"/>
            <a:ext cx="2723823" cy="646331"/>
          </a:xfrm>
          <a:prstGeom prst="rect">
            <a:avLst/>
          </a:prstGeom>
          <a:noFill/>
        </p:spPr>
        <p:txBody>
          <a:bodyPr wrap="none" rtlCol="0">
            <a:spAutoFit/>
          </a:bodyPr>
          <a:lstStyle/>
          <a:p>
            <a:r>
              <a:rPr lang="en-JP" dirty="0">
                <a:solidFill>
                  <a:srgbClr val="0070C0"/>
                </a:solidFill>
                <a:latin typeface="Yu Gothic" panose="020B0400000000000000" pitchFamily="34" charset="-128"/>
                <a:ea typeface="Yu Gothic" panose="020B0400000000000000" pitchFamily="34" charset="-128"/>
              </a:rPr>
              <a:t>標的治療候補があったが</a:t>
            </a:r>
          </a:p>
          <a:p>
            <a:r>
              <a:rPr lang="en-JP" dirty="0">
                <a:solidFill>
                  <a:srgbClr val="0070C0"/>
                </a:solidFill>
                <a:latin typeface="Yu Gothic" panose="020B0400000000000000" pitchFamily="34" charset="-128"/>
                <a:ea typeface="Yu Gothic" panose="020B0400000000000000" pitchFamily="34" charset="-128"/>
              </a:rPr>
              <a:t>実施しなかった</a:t>
            </a:r>
          </a:p>
        </p:txBody>
      </p:sp>
    </p:spTree>
    <p:extLst>
      <p:ext uri="{BB962C8B-B14F-4D97-AF65-F5344CB8AC3E}">
        <p14:creationId xmlns:p14="http://schemas.microsoft.com/office/powerpoint/2010/main" val="2382779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9C854-BD94-2F79-90FE-AE662130B3F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3B01AC0-7F27-2DAD-8D80-33E34D503A0E}"/>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CGP検査が予後改善に繋がるのか</a:t>
            </a:r>
          </a:p>
        </p:txBody>
      </p:sp>
      <p:cxnSp>
        <p:nvCxnSpPr>
          <p:cNvPr id="3" name="Straight Connector 2">
            <a:extLst>
              <a:ext uri="{FF2B5EF4-FFF2-40B4-BE49-F238E27FC236}">
                <a16:creationId xmlns:a16="http://schemas.microsoft.com/office/drawing/2014/main" id="{4DF40843-6F3B-378C-631C-586210485F29}"/>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lide Number Placeholder 2">
            <a:extLst>
              <a:ext uri="{FF2B5EF4-FFF2-40B4-BE49-F238E27FC236}">
                <a16:creationId xmlns:a16="http://schemas.microsoft.com/office/drawing/2014/main" id="{A09AB29A-E4CB-FAE7-6305-64FB48AE3A00}"/>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31</a:t>
            </a:fld>
            <a:endParaRPr lang="en-JP"/>
          </a:p>
        </p:txBody>
      </p:sp>
      <p:sp>
        <p:nvSpPr>
          <p:cNvPr id="7" name="TextBox 6">
            <a:extLst>
              <a:ext uri="{FF2B5EF4-FFF2-40B4-BE49-F238E27FC236}">
                <a16:creationId xmlns:a16="http://schemas.microsoft.com/office/drawing/2014/main" id="{5B209426-261D-0CD0-D589-45ED311A6AEB}"/>
              </a:ext>
            </a:extLst>
          </p:cNvPr>
          <p:cNvSpPr txBox="1"/>
          <p:nvPr/>
        </p:nvSpPr>
        <p:spPr>
          <a:xfrm>
            <a:off x="2531175" y="1286783"/>
            <a:ext cx="1635384"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駒込病院</a:t>
            </a:r>
            <a:r>
              <a:rPr lang="ja-JP" altLang="en-US">
                <a:latin typeface="Yu Gothic" panose="020B0400000000000000" pitchFamily="34" charset="-128"/>
                <a:ea typeface="Yu Gothic" panose="020B0400000000000000" pitchFamily="34" charset="-128"/>
              </a:rPr>
              <a:t> 池上</a:t>
            </a:r>
            <a:endParaRPr lang="en-JP" dirty="0">
              <a:latin typeface="Yu Gothic" panose="020B0400000000000000" pitchFamily="34" charset="-128"/>
              <a:ea typeface="Yu Gothic" panose="020B0400000000000000" pitchFamily="34" charset="-128"/>
            </a:endParaRPr>
          </a:p>
        </p:txBody>
      </p:sp>
      <p:sp>
        <p:nvSpPr>
          <p:cNvPr id="21" name="TextBox 20">
            <a:extLst>
              <a:ext uri="{FF2B5EF4-FFF2-40B4-BE49-F238E27FC236}">
                <a16:creationId xmlns:a16="http://schemas.microsoft.com/office/drawing/2014/main" id="{B7209480-3775-C864-D05A-A8187463E418}"/>
              </a:ext>
            </a:extLst>
          </p:cNvPr>
          <p:cNvSpPr txBox="1"/>
          <p:nvPr/>
        </p:nvSpPr>
        <p:spPr>
          <a:xfrm>
            <a:off x="26132" y="1732132"/>
            <a:ext cx="5740674" cy="646331"/>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・CGP後に治療を受けたかという情報自体がバイアス</a:t>
            </a:r>
          </a:p>
          <a:p>
            <a:r>
              <a:rPr lang="en-JP" dirty="0">
                <a:latin typeface="Yu Gothic" panose="020B0400000000000000" pitchFamily="34" charset="-128"/>
                <a:ea typeface="Yu Gothic" panose="020B0400000000000000" pitchFamily="34" charset="-128"/>
              </a:rPr>
              <a:t>・CGP後の治療内容によって生存期間に差がなさそう</a:t>
            </a:r>
          </a:p>
        </p:txBody>
      </p:sp>
      <p:pic>
        <p:nvPicPr>
          <p:cNvPr id="6" name="Picture 5">
            <a:extLst>
              <a:ext uri="{FF2B5EF4-FFF2-40B4-BE49-F238E27FC236}">
                <a16:creationId xmlns:a16="http://schemas.microsoft.com/office/drawing/2014/main" id="{F8FE57F4-88E1-CFED-C002-AF6CCE20EAC8}"/>
              </a:ext>
            </a:extLst>
          </p:cNvPr>
          <p:cNvPicPr>
            <a:picLocks noChangeAspect="1"/>
          </p:cNvPicPr>
          <p:nvPr/>
        </p:nvPicPr>
        <p:blipFill>
          <a:blip r:embed="rId2"/>
          <a:stretch>
            <a:fillRect/>
          </a:stretch>
        </p:blipFill>
        <p:spPr>
          <a:xfrm>
            <a:off x="220601" y="671349"/>
            <a:ext cx="4351399" cy="503006"/>
          </a:xfrm>
          <a:prstGeom prst="rect">
            <a:avLst/>
          </a:prstGeom>
        </p:spPr>
      </p:pic>
      <p:pic>
        <p:nvPicPr>
          <p:cNvPr id="19" name="Picture 18">
            <a:extLst>
              <a:ext uri="{FF2B5EF4-FFF2-40B4-BE49-F238E27FC236}">
                <a16:creationId xmlns:a16="http://schemas.microsoft.com/office/drawing/2014/main" id="{9E2C279F-65FA-ED47-8220-FEFF1A92CA64}"/>
              </a:ext>
            </a:extLst>
          </p:cNvPr>
          <p:cNvPicPr>
            <a:picLocks noChangeAspect="1"/>
          </p:cNvPicPr>
          <p:nvPr/>
        </p:nvPicPr>
        <p:blipFill>
          <a:blip r:embed="rId3"/>
          <a:stretch>
            <a:fillRect/>
          </a:stretch>
        </p:blipFill>
        <p:spPr>
          <a:xfrm>
            <a:off x="21020" y="2452033"/>
            <a:ext cx="4057470" cy="4040841"/>
          </a:xfrm>
          <a:prstGeom prst="rect">
            <a:avLst/>
          </a:prstGeom>
        </p:spPr>
      </p:pic>
      <p:pic>
        <p:nvPicPr>
          <p:cNvPr id="25" name="Picture 24">
            <a:extLst>
              <a:ext uri="{FF2B5EF4-FFF2-40B4-BE49-F238E27FC236}">
                <a16:creationId xmlns:a16="http://schemas.microsoft.com/office/drawing/2014/main" id="{A9807258-6CE7-A541-A5CE-855D8107023C}"/>
              </a:ext>
            </a:extLst>
          </p:cNvPr>
          <p:cNvPicPr>
            <a:picLocks noChangeAspect="1"/>
          </p:cNvPicPr>
          <p:nvPr/>
        </p:nvPicPr>
        <p:blipFill>
          <a:blip r:embed="rId4"/>
          <a:stretch>
            <a:fillRect/>
          </a:stretch>
        </p:blipFill>
        <p:spPr>
          <a:xfrm>
            <a:off x="4582330" y="2452033"/>
            <a:ext cx="4057470" cy="3807780"/>
          </a:xfrm>
          <a:prstGeom prst="rect">
            <a:avLst/>
          </a:prstGeom>
        </p:spPr>
      </p:pic>
    </p:spTree>
    <p:extLst>
      <p:ext uri="{BB962C8B-B14F-4D97-AF65-F5344CB8AC3E}">
        <p14:creationId xmlns:p14="http://schemas.microsoft.com/office/powerpoint/2010/main" val="1627463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97FDA-EC6D-0C1B-8555-D08B2AB10F0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E6DF285-A7D0-7DA4-5F1C-6145A6D71794}"/>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CGP検査が予後改善に繋がるのか</a:t>
            </a:r>
          </a:p>
        </p:txBody>
      </p:sp>
      <p:cxnSp>
        <p:nvCxnSpPr>
          <p:cNvPr id="3" name="Straight Connector 2">
            <a:extLst>
              <a:ext uri="{FF2B5EF4-FFF2-40B4-BE49-F238E27FC236}">
                <a16:creationId xmlns:a16="http://schemas.microsoft.com/office/drawing/2014/main" id="{4D5B79D6-A770-907E-EC09-3A124890FE3F}"/>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lide Number Placeholder 2">
            <a:extLst>
              <a:ext uri="{FF2B5EF4-FFF2-40B4-BE49-F238E27FC236}">
                <a16:creationId xmlns:a16="http://schemas.microsoft.com/office/drawing/2014/main" id="{421CBF9A-8C30-E829-89FC-8A24A77B333C}"/>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32</a:t>
            </a:fld>
            <a:endParaRPr lang="en-JP"/>
          </a:p>
        </p:txBody>
      </p:sp>
      <p:sp>
        <p:nvSpPr>
          <p:cNvPr id="7" name="TextBox 6">
            <a:extLst>
              <a:ext uri="{FF2B5EF4-FFF2-40B4-BE49-F238E27FC236}">
                <a16:creationId xmlns:a16="http://schemas.microsoft.com/office/drawing/2014/main" id="{41548307-46D7-60B0-4829-9C50847CC161}"/>
              </a:ext>
            </a:extLst>
          </p:cNvPr>
          <p:cNvSpPr txBox="1"/>
          <p:nvPr/>
        </p:nvSpPr>
        <p:spPr>
          <a:xfrm>
            <a:off x="2531175" y="1286783"/>
            <a:ext cx="3357009"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FELISでの解析の未発表データ</a:t>
            </a:r>
          </a:p>
        </p:txBody>
      </p:sp>
      <p:sp>
        <p:nvSpPr>
          <p:cNvPr id="21" name="TextBox 20">
            <a:extLst>
              <a:ext uri="{FF2B5EF4-FFF2-40B4-BE49-F238E27FC236}">
                <a16:creationId xmlns:a16="http://schemas.microsoft.com/office/drawing/2014/main" id="{ED2D0620-0CCA-A784-9647-FEDCD4B53834}"/>
              </a:ext>
            </a:extLst>
          </p:cNvPr>
          <p:cNvSpPr txBox="1"/>
          <p:nvPr/>
        </p:nvSpPr>
        <p:spPr>
          <a:xfrm>
            <a:off x="141548" y="1732132"/>
            <a:ext cx="4570482" cy="646331"/>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a:t>
            </a:r>
            <a:r>
              <a:rPr lang="en-JP" sz="1800" dirty="0">
                <a:latin typeface="Yu Gothic" panose="020B0400000000000000" pitchFamily="34" charset="-128"/>
                <a:ea typeface="Yu Gothic" panose="020B0400000000000000" pitchFamily="34" charset="-128"/>
              </a:rPr>
              <a:t>全がん種</a:t>
            </a:r>
            <a:r>
              <a:rPr lang="ja-JP" altLang="en-US" sz="1800">
                <a:latin typeface="Yu Gothic" panose="020B0400000000000000" pitchFamily="34" charset="-128"/>
                <a:ea typeface="Yu Gothic" panose="020B0400000000000000" pitchFamily="34" charset="-128"/>
              </a:rPr>
              <a:t> </a:t>
            </a:r>
            <a:r>
              <a:rPr lang="en-JP" sz="1800" dirty="0">
                <a:latin typeface="Yu Gothic" panose="020B0400000000000000" pitchFamily="34" charset="-128"/>
                <a:ea typeface="Yu Gothic" panose="020B0400000000000000" pitchFamily="34" charset="-128"/>
              </a:rPr>
              <a:t>35000症例で解析</a:t>
            </a:r>
            <a:endParaRPr lang="en-JP"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・この症例数でようやく有意差が得られた</a:t>
            </a:r>
          </a:p>
        </p:txBody>
      </p:sp>
      <p:pic>
        <p:nvPicPr>
          <p:cNvPr id="11" name="Picture 10">
            <a:extLst>
              <a:ext uri="{FF2B5EF4-FFF2-40B4-BE49-F238E27FC236}">
                <a16:creationId xmlns:a16="http://schemas.microsoft.com/office/drawing/2014/main" id="{D70F602B-B448-B196-24FE-4EF64113E275}"/>
              </a:ext>
            </a:extLst>
          </p:cNvPr>
          <p:cNvPicPr>
            <a:picLocks noChangeAspect="1"/>
          </p:cNvPicPr>
          <p:nvPr/>
        </p:nvPicPr>
        <p:blipFill>
          <a:blip r:embed="rId2"/>
          <a:stretch>
            <a:fillRect/>
          </a:stretch>
        </p:blipFill>
        <p:spPr>
          <a:xfrm>
            <a:off x="176377" y="2454479"/>
            <a:ext cx="6022717" cy="4363593"/>
          </a:xfrm>
          <a:prstGeom prst="rect">
            <a:avLst/>
          </a:prstGeom>
        </p:spPr>
      </p:pic>
      <p:sp>
        <p:nvSpPr>
          <p:cNvPr id="12" name="TextBox 11">
            <a:extLst>
              <a:ext uri="{FF2B5EF4-FFF2-40B4-BE49-F238E27FC236}">
                <a16:creationId xmlns:a16="http://schemas.microsoft.com/office/drawing/2014/main" id="{0B5E6222-2283-99F1-34A8-13B2F4DF850B}"/>
              </a:ext>
            </a:extLst>
          </p:cNvPr>
          <p:cNvSpPr txBox="1"/>
          <p:nvPr/>
        </p:nvSpPr>
        <p:spPr>
          <a:xfrm>
            <a:off x="4778055" y="2505670"/>
            <a:ext cx="4134465" cy="923330"/>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全がん種でのパネル検査後の予後</a:t>
            </a:r>
          </a:p>
          <a:p>
            <a:r>
              <a:rPr lang="en-AU" dirty="0">
                <a:latin typeface="Yu Gothic" panose="020B0400000000000000" pitchFamily="34" charset="-128"/>
                <a:ea typeface="Yu Gothic" panose="020B0400000000000000" pitchFamily="34" charset="-128"/>
              </a:rPr>
              <a:t>治療内容で生存期間中央値に40日の差</a:t>
            </a:r>
          </a:p>
          <a:p>
            <a:r>
              <a:rPr lang="en-AU" dirty="0">
                <a:latin typeface="Yu Gothic" panose="020B0400000000000000" pitchFamily="34" charset="-128"/>
                <a:ea typeface="Yu Gothic" panose="020B0400000000000000" pitchFamily="34" charset="-128"/>
              </a:rPr>
              <a:t>L</a:t>
            </a:r>
            <a:r>
              <a:rPr lang="en-JP" dirty="0">
                <a:latin typeface="Yu Gothic" panose="020B0400000000000000" pitchFamily="34" charset="-128"/>
                <a:ea typeface="Yu Gothic" panose="020B0400000000000000" pitchFamily="34" charset="-128"/>
              </a:rPr>
              <a:t>og-rank test p=0.03</a:t>
            </a:r>
          </a:p>
        </p:txBody>
      </p:sp>
      <p:pic>
        <p:nvPicPr>
          <p:cNvPr id="14" name="Picture 2">
            <a:extLst>
              <a:ext uri="{FF2B5EF4-FFF2-40B4-BE49-F238E27FC236}">
                <a16:creationId xmlns:a16="http://schemas.microsoft.com/office/drawing/2014/main" id="{A498359E-CF35-815D-9376-358CAD2128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245" y="774666"/>
            <a:ext cx="744930" cy="919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159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894B0-78B0-2B43-8668-EFDEF29F8DA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371825-6AC7-EB09-7672-930DB91559ED}"/>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C-CATのアノーテーションは適切なのか</a:t>
            </a:r>
          </a:p>
        </p:txBody>
      </p:sp>
      <p:cxnSp>
        <p:nvCxnSpPr>
          <p:cNvPr id="3" name="Straight Connector 2">
            <a:extLst>
              <a:ext uri="{FF2B5EF4-FFF2-40B4-BE49-F238E27FC236}">
                <a16:creationId xmlns:a16="http://schemas.microsoft.com/office/drawing/2014/main" id="{E2437C7D-09FD-E7D4-7A38-87D4D817986A}"/>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lide Number Placeholder 2">
            <a:extLst>
              <a:ext uri="{FF2B5EF4-FFF2-40B4-BE49-F238E27FC236}">
                <a16:creationId xmlns:a16="http://schemas.microsoft.com/office/drawing/2014/main" id="{40E6B6DE-8262-6764-EEA6-083E41E6FD6E}"/>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33</a:t>
            </a:fld>
            <a:endParaRPr lang="en-JP"/>
          </a:p>
        </p:txBody>
      </p:sp>
      <p:sp>
        <p:nvSpPr>
          <p:cNvPr id="7" name="TextBox 6">
            <a:extLst>
              <a:ext uri="{FF2B5EF4-FFF2-40B4-BE49-F238E27FC236}">
                <a16:creationId xmlns:a16="http://schemas.microsoft.com/office/drawing/2014/main" id="{EB73212B-F4B4-A1BC-07A8-B9386A8A5FEF}"/>
              </a:ext>
            </a:extLst>
          </p:cNvPr>
          <p:cNvSpPr txBox="1"/>
          <p:nvPr/>
        </p:nvSpPr>
        <p:spPr>
          <a:xfrm>
            <a:off x="2531175" y="1286783"/>
            <a:ext cx="4009431"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駒込病院</a:t>
            </a:r>
            <a:r>
              <a:rPr lang="ja-JP" altLang="en-US">
                <a:latin typeface="Yu Gothic" panose="020B0400000000000000" pitchFamily="34" charset="-128"/>
                <a:ea typeface="Yu Gothic" panose="020B0400000000000000" pitchFamily="34" charset="-128"/>
              </a:rPr>
              <a:t> 遺伝子診療科 山口達郎先生</a:t>
            </a:r>
            <a:endParaRPr lang="en-JP" dirty="0">
              <a:latin typeface="Yu Gothic" panose="020B0400000000000000" pitchFamily="34" charset="-128"/>
              <a:ea typeface="Yu Gothic" panose="020B0400000000000000" pitchFamily="34" charset="-128"/>
            </a:endParaRPr>
          </a:p>
        </p:txBody>
      </p:sp>
      <p:sp>
        <p:nvSpPr>
          <p:cNvPr id="21" name="TextBox 20">
            <a:extLst>
              <a:ext uri="{FF2B5EF4-FFF2-40B4-BE49-F238E27FC236}">
                <a16:creationId xmlns:a16="http://schemas.microsoft.com/office/drawing/2014/main" id="{E32F3890-2F62-9692-59E7-A2A54C3392C7}"/>
              </a:ext>
            </a:extLst>
          </p:cNvPr>
          <p:cNvSpPr txBox="1"/>
          <p:nvPr/>
        </p:nvSpPr>
        <p:spPr>
          <a:xfrm>
            <a:off x="141548" y="1732132"/>
            <a:ext cx="6886822" cy="923330"/>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a:t>
            </a:r>
            <a:r>
              <a:rPr lang="en-JP" sz="1800" dirty="0">
                <a:latin typeface="Yu Gothic" panose="020B0400000000000000" pitchFamily="34" charset="-128"/>
                <a:ea typeface="Yu Gothic" panose="020B0400000000000000" pitchFamily="34" charset="-128"/>
              </a:rPr>
              <a:t>21万種類の変異について再アノーテーション</a:t>
            </a:r>
          </a:p>
          <a:p>
            <a:r>
              <a:rPr lang="en-JP" dirty="0">
                <a:latin typeface="Yu Gothic" panose="020B0400000000000000" pitchFamily="34" charset="-128"/>
                <a:ea typeface="Yu Gothic" panose="020B0400000000000000" pitchFamily="34" charset="-128"/>
              </a:rPr>
              <a:t>・C-CATのアノーテーションではBenign/Likely-benignが少ない</a:t>
            </a:r>
          </a:p>
          <a:p>
            <a:r>
              <a:rPr lang="en-JP" dirty="0">
                <a:latin typeface="Yu Gothic" panose="020B0400000000000000" pitchFamily="34" charset="-128"/>
                <a:ea typeface="Yu Gothic" panose="020B0400000000000000" pitchFamily="34" charset="-128"/>
              </a:rPr>
              <a:t>・Pathogenic variantsの15％がVUSに変更</a:t>
            </a:r>
          </a:p>
        </p:txBody>
      </p:sp>
      <p:pic>
        <p:nvPicPr>
          <p:cNvPr id="5" name="Picture 4">
            <a:extLst>
              <a:ext uri="{FF2B5EF4-FFF2-40B4-BE49-F238E27FC236}">
                <a16:creationId xmlns:a16="http://schemas.microsoft.com/office/drawing/2014/main" id="{CEAB94FB-992A-E989-8FD9-D6DBABCB3CCD}"/>
              </a:ext>
            </a:extLst>
          </p:cNvPr>
          <p:cNvPicPr>
            <a:picLocks noChangeAspect="1"/>
          </p:cNvPicPr>
          <p:nvPr/>
        </p:nvPicPr>
        <p:blipFill>
          <a:blip r:embed="rId2"/>
          <a:stretch>
            <a:fillRect/>
          </a:stretch>
        </p:blipFill>
        <p:spPr>
          <a:xfrm>
            <a:off x="141548" y="687554"/>
            <a:ext cx="4842089" cy="523212"/>
          </a:xfrm>
          <a:prstGeom prst="rect">
            <a:avLst/>
          </a:prstGeom>
        </p:spPr>
      </p:pic>
      <p:pic>
        <p:nvPicPr>
          <p:cNvPr id="6" name="Picture 5">
            <a:extLst>
              <a:ext uri="{FF2B5EF4-FFF2-40B4-BE49-F238E27FC236}">
                <a16:creationId xmlns:a16="http://schemas.microsoft.com/office/drawing/2014/main" id="{88A9D85F-90FC-AA22-42A5-9A30CCC66124}"/>
              </a:ext>
            </a:extLst>
          </p:cNvPr>
          <p:cNvPicPr>
            <a:picLocks noChangeAspect="1"/>
          </p:cNvPicPr>
          <p:nvPr/>
        </p:nvPicPr>
        <p:blipFill>
          <a:blip r:embed="rId3"/>
          <a:stretch>
            <a:fillRect/>
          </a:stretch>
        </p:blipFill>
        <p:spPr>
          <a:xfrm>
            <a:off x="43675" y="2644388"/>
            <a:ext cx="4488815" cy="3110953"/>
          </a:xfrm>
          <a:prstGeom prst="rect">
            <a:avLst/>
          </a:prstGeom>
        </p:spPr>
      </p:pic>
      <p:pic>
        <p:nvPicPr>
          <p:cNvPr id="8" name="Picture 7">
            <a:extLst>
              <a:ext uri="{FF2B5EF4-FFF2-40B4-BE49-F238E27FC236}">
                <a16:creationId xmlns:a16="http://schemas.microsoft.com/office/drawing/2014/main" id="{DF56B057-00A8-8B69-89C3-2BA914B42DD9}"/>
              </a:ext>
            </a:extLst>
          </p:cNvPr>
          <p:cNvPicPr>
            <a:picLocks noChangeAspect="1"/>
          </p:cNvPicPr>
          <p:nvPr/>
        </p:nvPicPr>
        <p:blipFill>
          <a:blip r:embed="rId4"/>
          <a:stretch>
            <a:fillRect/>
          </a:stretch>
        </p:blipFill>
        <p:spPr>
          <a:xfrm>
            <a:off x="4483534" y="2644388"/>
            <a:ext cx="4660466" cy="2971771"/>
          </a:xfrm>
          <a:prstGeom prst="rect">
            <a:avLst/>
          </a:prstGeom>
        </p:spPr>
      </p:pic>
    </p:spTree>
    <p:extLst>
      <p:ext uri="{BB962C8B-B14F-4D97-AF65-F5344CB8AC3E}">
        <p14:creationId xmlns:p14="http://schemas.microsoft.com/office/powerpoint/2010/main" val="268390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837AD-8DC4-ED45-C904-48B2AEC24CB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08B6938-9B77-2F3E-5D41-E8A76A9D6489}"/>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CGP検査を受けるメリットのある患者は？</a:t>
            </a:r>
          </a:p>
        </p:txBody>
      </p:sp>
      <p:cxnSp>
        <p:nvCxnSpPr>
          <p:cNvPr id="3" name="Straight Connector 2">
            <a:extLst>
              <a:ext uri="{FF2B5EF4-FFF2-40B4-BE49-F238E27FC236}">
                <a16:creationId xmlns:a16="http://schemas.microsoft.com/office/drawing/2014/main" id="{ED06861E-452B-3C1C-8502-97FE6A151B68}"/>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Slide Number Placeholder 2">
            <a:extLst>
              <a:ext uri="{FF2B5EF4-FFF2-40B4-BE49-F238E27FC236}">
                <a16:creationId xmlns:a16="http://schemas.microsoft.com/office/drawing/2014/main" id="{58B076E6-6081-1BEB-7A97-8283201DB4B7}"/>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34</a:t>
            </a:fld>
            <a:endParaRPr lang="en-JP"/>
          </a:p>
        </p:txBody>
      </p:sp>
      <p:sp>
        <p:nvSpPr>
          <p:cNvPr id="10" name="TextBox 9">
            <a:extLst>
              <a:ext uri="{FF2B5EF4-FFF2-40B4-BE49-F238E27FC236}">
                <a16:creationId xmlns:a16="http://schemas.microsoft.com/office/drawing/2014/main" id="{0C008D5B-048F-81C0-ABB8-0097C9860AFF}"/>
              </a:ext>
            </a:extLst>
          </p:cNvPr>
          <p:cNvSpPr txBox="1"/>
          <p:nvPr/>
        </p:nvSpPr>
        <p:spPr>
          <a:xfrm>
            <a:off x="2531175" y="1286783"/>
            <a:ext cx="3357009"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FELISでの解析の未発表データ</a:t>
            </a:r>
          </a:p>
        </p:txBody>
      </p:sp>
      <p:sp>
        <p:nvSpPr>
          <p:cNvPr id="11" name="TextBox 10">
            <a:extLst>
              <a:ext uri="{FF2B5EF4-FFF2-40B4-BE49-F238E27FC236}">
                <a16:creationId xmlns:a16="http://schemas.microsoft.com/office/drawing/2014/main" id="{D37142F7-BBFA-D52D-1D1F-3E0A20A9079F}"/>
              </a:ext>
            </a:extLst>
          </p:cNvPr>
          <p:cNvSpPr txBox="1"/>
          <p:nvPr/>
        </p:nvSpPr>
        <p:spPr>
          <a:xfrm>
            <a:off x="141548" y="1732132"/>
            <a:ext cx="8972328" cy="646331"/>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a:t>
            </a:r>
            <a:r>
              <a:rPr lang="en-JP" sz="1800" dirty="0">
                <a:latin typeface="Yu Gothic" panose="020B0400000000000000" pitchFamily="34" charset="-128"/>
                <a:ea typeface="Yu Gothic" panose="020B0400000000000000" pitchFamily="34" charset="-128"/>
              </a:rPr>
              <a:t>組織型や骨転移、CGP前の治療コース数などで推奨治療到達を予測するノモグラム</a:t>
            </a:r>
          </a:p>
          <a:p>
            <a:r>
              <a:rPr lang="en-JP" dirty="0">
                <a:latin typeface="Yu Gothic" panose="020B0400000000000000" pitchFamily="34" charset="-128"/>
                <a:ea typeface="Yu Gothic" panose="020B0400000000000000" pitchFamily="34" charset="-128"/>
              </a:rPr>
              <a:t>・CGP前に未治療の患者はCGP後に推奨治療に到達する率が低かった</a:t>
            </a:r>
          </a:p>
        </p:txBody>
      </p:sp>
      <p:pic>
        <p:nvPicPr>
          <p:cNvPr id="14" name="Picture 2">
            <a:extLst>
              <a:ext uri="{FF2B5EF4-FFF2-40B4-BE49-F238E27FC236}">
                <a16:creationId xmlns:a16="http://schemas.microsoft.com/office/drawing/2014/main" id="{B02A013F-B1E4-7293-6F5E-12D900CDB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245" y="774666"/>
            <a:ext cx="744930" cy="919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AEB2EA4-BD64-6ABE-D747-A1952FA6B4A6}"/>
              </a:ext>
            </a:extLst>
          </p:cNvPr>
          <p:cNvPicPr>
            <a:picLocks noChangeAspect="1"/>
          </p:cNvPicPr>
          <p:nvPr/>
        </p:nvPicPr>
        <p:blipFill>
          <a:blip r:embed="rId3"/>
          <a:stretch>
            <a:fillRect/>
          </a:stretch>
        </p:blipFill>
        <p:spPr>
          <a:xfrm>
            <a:off x="288913" y="2454480"/>
            <a:ext cx="4283087" cy="4102503"/>
          </a:xfrm>
          <a:prstGeom prst="rect">
            <a:avLst/>
          </a:prstGeom>
        </p:spPr>
      </p:pic>
      <p:pic>
        <p:nvPicPr>
          <p:cNvPr id="25602" name="Picture 2" descr="Plot object">
            <a:extLst>
              <a:ext uri="{FF2B5EF4-FFF2-40B4-BE49-F238E27FC236}">
                <a16:creationId xmlns:a16="http://schemas.microsoft.com/office/drawing/2014/main" id="{FAD08CFB-09CE-972D-497B-7D206613E4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3250" b="33333"/>
          <a:stretch/>
        </p:blipFill>
        <p:spPr bwMode="auto">
          <a:xfrm>
            <a:off x="4661238" y="2454478"/>
            <a:ext cx="4193849" cy="4204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804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1E859-3476-81BB-AF0D-DAF802C77A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B9DA07F-4F7B-9D76-AFDC-188A9A80E277}"/>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腫瘍から検出される変異が生殖細胞系列変異であるか</a:t>
            </a:r>
          </a:p>
        </p:txBody>
      </p:sp>
      <p:cxnSp>
        <p:nvCxnSpPr>
          <p:cNvPr id="3" name="Straight Connector 2">
            <a:extLst>
              <a:ext uri="{FF2B5EF4-FFF2-40B4-BE49-F238E27FC236}">
                <a16:creationId xmlns:a16="http://schemas.microsoft.com/office/drawing/2014/main" id="{4F22702E-3001-0DE6-DD82-7462605B4D0C}"/>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Slide Number Placeholder 2">
            <a:extLst>
              <a:ext uri="{FF2B5EF4-FFF2-40B4-BE49-F238E27FC236}">
                <a16:creationId xmlns:a16="http://schemas.microsoft.com/office/drawing/2014/main" id="{FA696425-B813-6FFE-DED8-48127DC33193}"/>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35</a:t>
            </a:fld>
            <a:endParaRPr lang="en-JP"/>
          </a:p>
        </p:txBody>
      </p:sp>
      <p:pic>
        <p:nvPicPr>
          <p:cNvPr id="4" name="Picture 3">
            <a:extLst>
              <a:ext uri="{FF2B5EF4-FFF2-40B4-BE49-F238E27FC236}">
                <a16:creationId xmlns:a16="http://schemas.microsoft.com/office/drawing/2014/main" id="{BC401B86-0DAB-9C6C-448C-2DF0952B5ED7}"/>
              </a:ext>
            </a:extLst>
          </p:cNvPr>
          <p:cNvPicPr>
            <a:picLocks noChangeAspect="1"/>
          </p:cNvPicPr>
          <p:nvPr/>
        </p:nvPicPr>
        <p:blipFill>
          <a:blip r:embed="rId2"/>
          <a:stretch>
            <a:fillRect/>
          </a:stretch>
        </p:blipFill>
        <p:spPr>
          <a:xfrm>
            <a:off x="2093396" y="835270"/>
            <a:ext cx="4700943" cy="5413506"/>
          </a:xfrm>
          <a:prstGeom prst="rect">
            <a:avLst/>
          </a:prstGeom>
        </p:spPr>
      </p:pic>
      <p:sp>
        <p:nvSpPr>
          <p:cNvPr id="5" name="TextBox 4">
            <a:extLst>
              <a:ext uri="{FF2B5EF4-FFF2-40B4-BE49-F238E27FC236}">
                <a16:creationId xmlns:a16="http://schemas.microsoft.com/office/drawing/2014/main" id="{C22EB660-D12D-53C9-EC66-1E3C91617487}"/>
              </a:ext>
            </a:extLst>
          </p:cNvPr>
          <p:cNvSpPr txBox="1"/>
          <p:nvPr/>
        </p:nvSpPr>
        <p:spPr>
          <a:xfrm>
            <a:off x="694592" y="6400800"/>
            <a:ext cx="6939720" cy="369332"/>
          </a:xfrm>
          <a:prstGeom prst="rect">
            <a:avLst/>
          </a:prstGeom>
          <a:noFill/>
        </p:spPr>
        <p:txBody>
          <a:bodyPr wrap="none" rtlCol="0">
            <a:spAutoFit/>
          </a:bodyPr>
          <a:lstStyle/>
          <a:p>
            <a:r>
              <a:rPr lang="en-JP" dirty="0"/>
              <a:t>AMED小杉班やESMOの基準があるが、明らかに改善の余地がある</a:t>
            </a:r>
          </a:p>
        </p:txBody>
      </p:sp>
    </p:spTree>
    <p:extLst>
      <p:ext uri="{BB962C8B-B14F-4D97-AF65-F5344CB8AC3E}">
        <p14:creationId xmlns:p14="http://schemas.microsoft.com/office/powerpoint/2010/main" val="1471757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F2B3E-48A0-1AFC-FDCF-7AF6C5A64AB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5382519-46F4-AAB3-BA1A-C81776DE7A25}"/>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腫瘍から検出される変異が生殖細胞系列変異であるか</a:t>
            </a:r>
          </a:p>
        </p:txBody>
      </p:sp>
      <p:cxnSp>
        <p:nvCxnSpPr>
          <p:cNvPr id="3" name="Straight Connector 2">
            <a:extLst>
              <a:ext uri="{FF2B5EF4-FFF2-40B4-BE49-F238E27FC236}">
                <a16:creationId xmlns:a16="http://schemas.microsoft.com/office/drawing/2014/main" id="{3865A4A1-C604-B329-4601-5EE6CF1F65D6}"/>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Slide Number Placeholder 2">
            <a:extLst>
              <a:ext uri="{FF2B5EF4-FFF2-40B4-BE49-F238E27FC236}">
                <a16:creationId xmlns:a16="http://schemas.microsoft.com/office/drawing/2014/main" id="{26B7F989-B0A5-A5DF-B0C6-3011A6D4A163}"/>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36</a:t>
            </a:fld>
            <a:endParaRPr lang="en-JP"/>
          </a:p>
        </p:txBody>
      </p:sp>
      <p:sp>
        <p:nvSpPr>
          <p:cNvPr id="10" name="TextBox 9">
            <a:extLst>
              <a:ext uri="{FF2B5EF4-FFF2-40B4-BE49-F238E27FC236}">
                <a16:creationId xmlns:a16="http://schemas.microsoft.com/office/drawing/2014/main" id="{CF6A5704-09D0-0134-4823-62770BE0740E}"/>
              </a:ext>
            </a:extLst>
          </p:cNvPr>
          <p:cNvSpPr txBox="1"/>
          <p:nvPr/>
        </p:nvSpPr>
        <p:spPr>
          <a:xfrm>
            <a:off x="2531175" y="1286783"/>
            <a:ext cx="4291559"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U3-Nomogramでの解析の未発表データ</a:t>
            </a:r>
          </a:p>
        </p:txBody>
      </p:sp>
      <p:sp>
        <p:nvSpPr>
          <p:cNvPr id="11" name="TextBox 10">
            <a:extLst>
              <a:ext uri="{FF2B5EF4-FFF2-40B4-BE49-F238E27FC236}">
                <a16:creationId xmlns:a16="http://schemas.microsoft.com/office/drawing/2014/main" id="{A2FAA412-4617-A270-5C1A-6A1B56E8AE0F}"/>
              </a:ext>
            </a:extLst>
          </p:cNvPr>
          <p:cNvSpPr txBox="1"/>
          <p:nvPr/>
        </p:nvSpPr>
        <p:spPr>
          <a:xfrm>
            <a:off x="141548" y="1732132"/>
            <a:ext cx="9187130" cy="646331"/>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a:t>
            </a:r>
            <a:r>
              <a:rPr lang="en-JP" sz="1800" dirty="0">
                <a:latin typeface="Yu Gothic" panose="020B0400000000000000" pitchFamily="34" charset="-128"/>
                <a:ea typeface="Yu Gothic" panose="020B0400000000000000" pitchFamily="34" charset="-128"/>
              </a:rPr>
              <a:t>腫瘍-正常ペアで解析するNCCオンコパネルのデータを使用して解析</a:t>
            </a:r>
          </a:p>
          <a:p>
            <a:r>
              <a:rPr lang="en-JP" dirty="0">
                <a:latin typeface="Yu Gothic" panose="020B0400000000000000" pitchFamily="34" charset="-128"/>
                <a:ea typeface="Yu Gothic" panose="020B0400000000000000" pitchFamily="34" charset="-128"/>
              </a:rPr>
              <a:t>・ノモグラムでの予測に基づいて生殖細胞系列変異であるか確認検査を行ってはどうか</a:t>
            </a:r>
          </a:p>
        </p:txBody>
      </p:sp>
      <p:pic>
        <p:nvPicPr>
          <p:cNvPr id="27650" name="Picture 2">
            <a:extLst>
              <a:ext uri="{FF2B5EF4-FFF2-40B4-BE49-F238E27FC236}">
                <a16:creationId xmlns:a16="http://schemas.microsoft.com/office/drawing/2014/main" id="{EE69F04C-A3ED-4EA9-5913-0F30F36C4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450" y="767398"/>
            <a:ext cx="926725" cy="9267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A00FBDB-5323-83EF-60C5-D9D4A0CB690F}"/>
              </a:ext>
            </a:extLst>
          </p:cNvPr>
          <p:cNvPicPr>
            <a:picLocks noChangeAspect="1"/>
          </p:cNvPicPr>
          <p:nvPr/>
        </p:nvPicPr>
        <p:blipFill>
          <a:blip r:embed="rId3"/>
          <a:srcRect l="3710" t="47799" r="2956" b="3145"/>
          <a:stretch/>
        </p:blipFill>
        <p:spPr>
          <a:xfrm>
            <a:off x="317388" y="2416472"/>
            <a:ext cx="4133842" cy="4345548"/>
          </a:xfrm>
          <a:prstGeom prst="rect">
            <a:avLst/>
          </a:prstGeom>
        </p:spPr>
      </p:pic>
      <p:pic>
        <p:nvPicPr>
          <p:cNvPr id="27654" name="Picture 6" descr="Plot object">
            <a:extLst>
              <a:ext uri="{FF2B5EF4-FFF2-40B4-BE49-F238E27FC236}">
                <a16:creationId xmlns:a16="http://schemas.microsoft.com/office/drawing/2014/main" id="{5FEE829A-0497-D3E9-C811-84F7437BE2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541" r="13245"/>
          <a:stretch/>
        </p:blipFill>
        <p:spPr bwMode="auto">
          <a:xfrm>
            <a:off x="4451230" y="2416471"/>
            <a:ext cx="3838755" cy="4441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lot object">
            <a:extLst>
              <a:ext uri="{FF2B5EF4-FFF2-40B4-BE49-F238E27FC236}">
                <a16:creationId xmlns:a16="http://schemas.microsoft.com/office/drawing/2014/main" id="{FDDE572E-7035-4541-916F-3FA6307906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235" t="80935" b="14729"/>
          <a:stretch/>
        </p:blipFill>
        <p:spPr bwMode="auto">
          <a:xfrm>
            <a:off x="6864924" y="4835709"/>
            <a:ext cx="1593251" cy="15055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FA2E759-3361-5C2B-7948-F93D6393B06A}"/>
              </a:ext>
            </a:extLst>
          </p:cNvPr>
          <p:cNvSpPr txBox="1"/>
          <p:nvPr/>
        </p:nvSpPr>
        <p:spPr>
          <a:xfrm>
            <a:off x="7776652" y="3050256"/>
            <a:ext cx="1210588" cy="369332"/>
          </a:xfrm>
          <a:prstGeom prst="rect">
            <a:avLst/>
          </a:prstGeom>
          <a:noFill/>
        </p:spPr>
        <p:txBody>
          <a:bodyPr wrap="none" rtlCol="0">
            <a:spAutoFit/>
          </a:bodyPr>
          <a:lstStyle/>
          <a:p>
            <a:r>
              <a:rPr lang="en-JP" dirty="0">
                <a:latin typeface="Helvetica" pitchFamily="2" charset="0"/>
              </a:rPr>
              <a:t>ROC</a:t>
            </a:r>
            <a:r>
              <a:rPr lang="ja-JP" altLang="en-US">
                <a:latin typeface="Helvetica" pitchFamily="2" charset="0"/>
              </a:rPr>
              <a:t> </a:t>
            </a:r>
            <a:r>
              <a:rPr lang="en-JP" altLang="ja-JP" dirty="0">
                <a:latin typeface="Helvetica" pitchFamily="2" charset="0"/>
              </a:rPr>
              <a:t>0.96</a:t>
            </a:r>
            <a:endParaRPr lang="en-JP" dirty="0">
              <a:latin typeface="Helvetica" pitchFamily="2" charset="0"/>
            </a:endParaRPr>
          </a:p>
        </p:txBody>
      </p:sp>
    </p:spTree>
    <p:extLst>
      <p:ext uri="{BB962C8B-B14F-4D97-AF65-F5344CB8AC3E}">
        <p14:creationId xmlns:p14="http://schemas.microsoft.com/office/powerpoint/2010/main" val="1495766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EAE3F-C0E3-D1F2-F78A-56F5BC84E5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3C3DC34-EA98-1B57-542F-CD2F28503D39}"/>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研究立案のコツ</a:t>
            </a:r>
          </a:p>
        </p:txBody>
      </p:sp>
      <p:cxnSp>
        <p:nvCxnSpPr>
          <p:cNvPr id="3" name="Straight Connector 2">
            <a:extLst>
              <a:ext uri="{FF2B5EF4-FFF2-40B4-BE49-F238E27FC236}">
                <a16:creationId xmlns:a16="http://schemas.microsoft.com/office/drawing/2014/main" id="{8D3D38B7-C899-B0C6-8328-3AD85E3777BC}"/>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Slide Number Placeholder 2">
            <a:extLst>
              <a:ext uri="{FF2B5EF4-FFF2-40B4-BE49-F238E27FC236}">
                <a16:creationId xmlns:a16="http://schemas.microsoft.com/office/drawing/2014/main" id="{D27B741F-47E8-F263-35B3-AD60D0352D39}"/>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37</a:t>
            </a:fld>
            <a:endParaRPr lang="en-JP"/>
          </a:p>
        </p:txBody>
      </p:sp>
      <p:sp>
        <p:nvSpPr>
          <p:cNvPr id="4" name="TextBox 3">
            <a:extLst>
              <a:ext uri="{FF2B5EF4-FFF2-40B4-BE49-F238E27FC236}">
                <a16:creationId xmlns:a16="http://schemas.microsoft.com/office/drawing/2014/main" id="{A5BBF926-F60D-C6E0-99A6-F449150EB910}"/>
              </a:ext>
            </a:extLst>
          </p:cNvPr>
          <p:cNvSpPr txBox="1"/>
          <p:nvPr/>
        </p:nvSpPr>
        <p:spPr>
          <a:xfrm>
            <a:off x="500332" y="1130060"/>
            <a:ext cx="5955476" cy="369332"/>
          </a:xfrm>
          <a:prstGeom prst="rect">
            <a:avLst/>
          </a:prstGeom>
          <a:noFill/>
        </p:spPr>
        <p:txBody>
          <a:bodyPr wrap="none" rtlCol="0">
            <a:spAutoFit/>
          </a:bodyPr>
          <a:lstStyle/>
          <a:p>
            <a:r>
              <a:rPr lang="en-JP" dirty="0"/>
              <a:t>・マニアックな視点をもつと、既報のない研究ができる</a:t>
            </a:r>
          </a:p>
        </p:txBody>
      </p:sp>
      <p:sp>
        <p:nvSpPr>
          <p:cNvPr id="8" name="TextBox 7">
            <a:extLst>
              <a:ext uri="{FF2B5EF4-FFF2-40B4-BE49-F238E27FC236}">
                <a16:creationId xmlns:a16="http://schemas.microsoft.com/office/drawing/2014/main" id="{F5B20980-4DD0-9B77-A265-A1AA8A17F707}"/>
              </a:ext>
            </a:extLst>
          </p:cNvPr>
          <p:cNvSpPr txBox="1"/>
          <p:nvPr/>
        </p:nvSpPr>
        <p:spPr>
          <a:xfrm>
            <a:off x="500332" y="1996702"/>
            <a:ext cx="6417141" cy="369332"/>
          </a:xfrm>
          <a:prstGeom prst="rect">
            <a:avLst/>
          </a:prstGeom>
          <a:noFill/>
        </p:spPr>
        <p:txBody>
          <a:bodyPr wrap="none" rtlCol="0">
            <a:spAutoFit/>
          </a:bodyPr>
          <a:lstStyle/>
          <a:p>
            <a:r>
              <a:rPr lang="en-JP" dirty="0"/>
              <a:t>・他のデータベースにない薬剤奏効性の解析は独自性が高い</a:t>
            </a:r>
          </a:p>
        </p:txBody>
      </p:sp>
      <p:sp>
        <p:nvSpPr>
          <p:cNvPr id="12" name="TextBox 11">
            <a:extLst>
              <a:ext uri="{FF2B5EF4-FFF2-40B4-BE49-F238E27FC236}">
                <a16:creationId xmlns:a16="http://schemas.microsoft.com/office/drawing/2014/main" id="{34BF6AB5-97A5-F1AA-97CB-04E4C8C624F8}"/>
              </a:ext>
            </a:extLst>
          </p:cNvPr>
          <p:cNvSpPr txBox="1"/>
          <p:nvPr/>
        </p:nvSpPr>
        <p:spPr>
          <a:xfrm>
            <a:off x="500331" y="2863344"/>
            <a:ext cx="5032147" cy="369332"/>
          </a:xfrm>
          <a:prstGeom prst="rect">
            <a:avLst/>
          </a:prstGeom>
          <a:noFill/>
        </p:spPr>
        <p:txBody>
          <a:bodyPr wrap="none" rtlCol="0">
            <a:spAutoFit/>
          </a:bodyPr>
          <a:lstStyle/>
          <a:p>
            <a:r>
              <a:rPr lang="en-JP" dirty="0"/>
              <a:t>・公開データベースであり、成果は早い者勝ち</a:t>
            </a:r>
          </a:p>
        </p:txBody>
      </p:sp>
      <p:sp>
        <p:nvSpPr>
          <p:cNvPr id="13" name="TextBox 12">
            <a:extLst>
              <a:ext uri="{FF2B5EF4-FFF2-40B4-BE49-F238E27FC236}">
                <a16:creationId xmlns:a16="http://schemas.microsoft.com/office/drawing/2014/main" id="{E6E5B162-1294-8333-D996-363809637001}"/>
              </a:ext>
            </a:extLst>
          </p:cNvPr>
          <p:cNvSpPr txBox="1"/>
          <p:nvPr/>
        </p:nvSpPr>
        <p:spPr>
          <a:xfrm>
            <a:off x="500330" y="3729986"/>
            <a:ext cx="6417141" cy="369332"/>
          </a:xfrm>
          <a:prstGeom prst="rect">
            <a:avLst/>
          </a:prstGeom>
          <a:noFill/>
        </p:spPr>
        <p:txBody>
          <a:bodyPr wrap="none" rtlCol="0">
            <a:spAutoFit/>
          </a:bodyPr>
          <a:lstStyle/>
          <a:p>
            <a:r>
              <a:rPr lang="en-JP" dirty="0"/>
              <a:t>・臨床医の専門性に基づくクリニカルクエスチョンを大切に</a:t>
            </a:r>
          </a:p>
        </p:txBody>
      </p:sp>
      <p:sp>
        <p:nvSpPr>
          <p:cNvPr id="14" name="TextBox 13">
            <a:extLst>
              <a:ext uri="{FF2B5EF4-FFF2-40B4-BE49-F238E27FC236}">
                <a16:creationId xmlns:a16="http://schemas.microsoft.com/office/drawing/2014/main" id="{7B986378-3D08-55CD-DE4D-CFA9AF2D3C38}"/>
              </a:ext>
            </a:extLst>
          </p:cNvPr>
          <p:cNvSpPr txBox="1"/>
          <p:nvPr/>
        </p:nvSpPr>
        <p:spPr>
          <a:xfrm>
            <a:off x="500329" y="4596628"/>
            <a:ext cx="5586786" cy="369332"/>
          </a:xfrm>
          <a:prstGeom prst="rect">
            <a:avLst/>
          </a:prstGeom>
          <a:noFill/>
        </p:spPr>
        <p:txBody>
          <a:bodyPr wrap="none" rtlCol="0">
            <a:spAutoFit/>
          </a:bodyPr>
          <a:lstStyle/>
          <a:p>
            <a:r>
              <a:rPr lang="en-JP" dirty="0"/>
              <a:t>・思いついたネタはFELISを用いてすぐに検証が可能</a:t>
            </a:r>
          </a:p>
        </p:txBody>
      </p:sp>
      <p:sp>
        <p:nvSpPr>
          <p:cNvPr id="15" name="TextBox 14">
            <a:extLst>
              <a:ext uri="{FF2B5EF4-FFF2-40B4-BE49-F238E27FC236}">
                <a16:creationId xmlns:a16="http://schemas.microsoft.com/office/drawing/2014/main" id="{724E4866-220A-7C53-ECB6-AD6B66767FE9}"/>
              </a:ext>
            </a:extLst>
          </p:cNvPr>
          <p:cNvSpPr txBox="1"/>
          <p:nvPr/>
        </p:nvSpPr>
        <p:spPr>
          <a:xfrm>
            <a:off x="500329" y="5463270"/>
            <a:ext cx="7109639" cy="369332"/>
          </a:xfrm>
          <a:prstGeom prst="rect">
            <a:avLst/>
          </a:prstGeom>
          <a:noFill/>
        </p:spPr>
        <p:txBody>
          <a:bodyPr wrap="none" rtlCol="0">
            <a:spAutoFit/>
          </a:bodyPr>
          <a:lstStyle/>
          <a:p>
            <a:r>
              <a:rPr lang="en-JP" dirty="0"/>
              <a:t>・ビッグデータ解析の結果が医学的に正しいかの評価と判断が肝腎</a:t>
            </a:r>
          </a:p>
        </p:txBody>
      </p:sp>
    </p:spTree>
    <p:extLst>
      <p:ext uri="{BB962C8B-B14F-4D97-AF65-F5344CB8AC3E}">
        <p14:creationId xmlns:p14="http://schemas.microsoft.com/office/powerpoint/2010/main" val="40138698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EA94E-0CF1-FD27-4D83-29969F68257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D260A3-33E6-FC2D-36E4-65D22BF66570}"/>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C-CATデータ利活用の4つの壁</a:t>
            </a:r>
          </a:p>
        </p:txBody>
      </p:sp>
      <p:cxnSp>
        <p:nvCxnSpPr>
          <p:cNvPr id="3" name="Straight Connector 2">
            <a:extLst>
              <a:ext uri="{FF2B5EF4-FFF2-40B4-BE49-F238E27FC236}">
                <a16:creationId xmlns:a16="http://schemas.microsoft.com/office/drawing/2014/main" id="{FAECC26B-E0FD-FE6D-82E8-7626EEFCC449}"/>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タイトル 1">
            <a:extLst>
              <a:ext uri="{FF2B5EF4-FFF2-40B4-BE49-F238E27FC236}">
                <a16:creationId xmlns:a16="http://schemas.microsoft.com/office/drawing/2014/main" id="{907DDAF3-1207-26AC-004B-2279452F9BAC}"/>
              </a:ext>
            </a:extLst>
          </p:cNvPr>
          <p:cNvSpPr txBox="1">
            <a:spLocks/>
          </p:cNvSpPr>
          <p:nvPr/>
        </p:nvSpPr>
        <p:spPr>
          <a:xfrm>
            <a:off x="1341817" y="1543450"/>
            <a:ext cx="7711872" cy="49671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err="1">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データ利活用に研究計画・倫理審査が必要</a:t>
            </a:r>
            <a:endParaRPr lang="en-US" sz="3200" dirty="0">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19" name="正方形/長方形 11">
            <a:extLst>
              <a:ext uri="{FF2B5EF4-FFF2-40B4-BE49-F238E27FC236}">
                <a16:creationId xmlns:a16="http://schemas.microsoft.com/office/drawing/2014/main" id="{2B4487EE-5447-20C8-7641-25E27C33158F}"/>
              </a:ext>
            </a:extLst>
          </p:cNvPr>
          <p:cNvSpPr/>
          <p:nvPr/>
        </p:nvSpPr>
        <p:spPr>
          <a:xfrm>
            <a:off x="449264" y="1042643"/>
            <a:ext cx="646331" cy="5632311"/>
          </a:xfrm>
          <a:prstGeom prst="rect">
            <a:avLst/>
          </a:prstGeom>
        </p:spPr>
        <p:txBody>
          <a:bodyPr wrap="none">
            <a:spAutoFit/>
          </a:bodyPr>
          <a:lstStyle/>
          <a:p>
            <a:r>
              <a:rPr lang="en-US" altLang="ja-JP" sz="7200" dirty="0">
                <a:solidFill>
                  <a:schemeClr val="bg1">
                    <a:lumMod val="85000"/>
                  </a:schemeClr>
                </a:solidFill>
                <a:latin typeface="Mongolian Baiti" panose="03000500000000000000" pitchFamily="66" charset="0"/>
                <a:ea typeface="PMingLiU-ExtB" panose="02020500000000000000" pitchFamily="18" charset="-120"/>
                <a:cs typeface="Mongolian Baiti" panose="03000500000000000000" pitchFamily="66" charset="0"/>
              </a:rPr>
              <a:t>1</a:t>
            </a:r>
          </a:p>
          <a:p>
            <a:r>
              <a:rPr lang="en-US" altLang="ja-JP" sz="7200" dirty="0">
                <a:solidFill>
                  <a:schemeClr val="bg1">
                    <a:lumMod val="85000"/>
                  </a:schemeClr>
                </a:solidFill>
                <a:latin typeface="Mongolian Baiti" panose="03000500000000000000" pitchFamily="66" charset="0"/>
                <a:ea typeface="PMingLiU-ExtB" panose="02020500000000000000" pitchFamily="18" charset="-120"/>
                <a:cs typeface="Mongolian Baiti" panose="03000500000000000000" pitchFamily="66" charset="0"/>
              </a:rPr>
              <a:t>2</a:t>
            </a:r>
          </a:p>
          <a:p>
            <a:r>
              <a:rPr lang="en-US" altLang="ja-JP" sz="7200" dirty="0">
                <a:solidFill>
                  <a:schemeClr val="bg1">
                    <a:lumMod val="85000"/>
                  </a:schemeClr>
                </a:solidFill>
                <a:latin typeface="Mongolian Baiti" panose="03000500000000000000" pitchFamily="66" charset="0"/>
                <a:ea typeface="PMingLiU-ExtB" panose="02020500000000000000" pitchFamily="18" charset="-120"/>
                <a:cs typeface="Mongolian Baiti" panose="03000500000000000000" pitchFamily="66" charset="0"/>
              </a:rPr>
              <a:t>3</a:t>
            </a:r>
            <a:endParaRPr lang="en-US" altLang="ja-JP" sz="7200" dirty="0">
              <a:solidFill>
                <a:srgbClr val="FF0000"/>
              </a:solidFill>
              <a:latin typeface="Mongolian Baiti" panose="03000500000000000000" pitchFamily="66" charset="0"/>
              <a:ea typeface="PMingLiU-ExtB" panose="02020500000000000000" pitchFamily="18" charset="-120"/>
              <a:cs typeface="Mongolian Baiti" panose="03000500000000000000" pitchFamily="66" charset="0"/>
            </a:endParaRPr>
          </a:p>
          <a:p>
            <a:r>
              <a:rPr lang="en-US" altLang="ja-JP" sz="7200" dirty="0">
                <a:solidFill>
                  <a:srgbClr val="FF0000"/>
                </a:solidFill>
                <a:latin typeface="Mongolian Baiti" panose="03000500000000000000" pitchFamily="66" charset="0"/>
                <a:ea typeface="PMingLiU-ExtB" panose="02020500000000000000" pitchFamily="18" charset="-120"/>
                <a:cs typeface="Mongolian Baiti" panose="03000500000000000000" pitchFamily="66" charset="0"/>
              </a:rPr>
              <a:t>4</a:t>
            </a:r>
            <a:endParaRPr lang="en-US" altLang="ja-JP" sz="7200" dirty="0">
              <a:solidFill>
                <a:schemeClr val="bg1">
                  <a:lumMod val="50000"/>
                </a:schemeClr>
              </a:solidFill>
              <a:latin typeface="Mongolian Baiti" panose="03000500000000000000" pitchFamily="66" charset="0"/>
              <a:ea typeface="PMingLiU-ExtB" panose="02020500000000000000" pitchFamily="18" charset="-120"/>
              <a:cs typeface="Mongolian Baiti" panose="03000500000000000000" pitchFamily="66" charset="0"/>
            </a:endParaRPr>
          </a:p>
          <a:p>
            <a:endParaRPr lang="en-US" altLang="ja-JP" sz="7200" dirty="0">
              <a:solidFill>
                <a:schemeClr val="bg1">
                  <a:lumMod val="85000"/>
                </a:schemeClr>
              </a:solidFill>
              <a:latin typeface="Mongolian Baiti" panose="03000500000000000000" pitchFamily="66" charset="0"/>
              <a:ea typeface="PMingLiU-ExtB" panose="02020500000000000000" pitchFamily="18" charset="-120"/>
              <a:cs typeface="Mongolian Baiti" panose="03000500000000000000" pitchFamily="66" charset="0"/>
            </a:endParaRPr>
          </a:p>
        </p:txBody>
      </p:sp>
      <p:sp>
        <p:nvSpPr>
          <p:cNvPr id="20" name="タイトル 1">
            <a:extLst>
              <a:ext uri="{FF2B5EF4-FFF2-40B4-BE49-F238E27FC236}">
                <a16:creationId xmlns:a16="http://schemas.microsoft.com/office/drawing/2014/main" id="{8AD483D6-CFF8-25A6-1273-D1B372AE6CBC}"/>
              </a:ext>
            </a:extLst>
          </p:cNvPr>
          <p:cNvSpPr txBox="1">
            <a:spLocks/>
          </p:cNvSpPr>
          <p:nvPr/>
        </p:nvSpPr>
        <p:spPr>
          <a:xfrm>
            <a:off x="1391054" y="1189413"/>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ja-JP" altLang="en-US" sz="1600">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データをみてから研究を考えたいのに</a:t>
            </a:r>
            <a:endParaRPr lang="en-US" sz="1600" dirty="0">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21" name="タイトル 1">
            <a:extLst>
              <a:ext uri="{FF2B5EF4-FFF2-40B4-BE49-F238E27FC236}">
                <a16:creationId xmlns:a16="http://schemas.microsoft.com/office/drawing/2014/main" id="{D51E208A-F507-5851-E0F2-712D88D5B732}"/>
              </a:ext>
            </a:extLst>
          </p:cNvPr>
          <p:cNvSpPr txBox="1">
            <a:spLocks/>
          </p:cNvSpPr>
          <p:nvPr/>
        </p:nvSpPr>
        <p:spPr>
          <a:xfrm>
            <a:off x="1329781" y="2675050"/>
            <a:ext cx="7814220" cy="49671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ja-JP" altLang="en-US" sz="3200">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簡単にデータマイニング可能なソフトがない</a:t>
            </a:r>
            <a:endParaRPr lang="en-US" sz="3200" dirty="0">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22" name="タイトル 1">
            <a:extLst>
              <a:ext uri="{FF2B5EF4-FFF2-40B4-BE49-F238E27FC236}">
                <a16:creationId xmlns:a16="http://schemas.microsoft.com/office/drawing/2014/main" id="{47C68429-39C7-E9C1-EEA4-5BD78993E8D4}"/>
              </a:ext>
            </a:extLst>
          </p:cNvPr>
          <p:cNvSpPr txBox="1">
            <a:spLocks/>
          </p:cNvSpPr>
          <p:nvPr/>
        </p:nvSpPr>
        <p:spPr>
          <a:xfrm>
            <a:off x="1379017" y="2321013"/>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1600" dirty="0" err="1">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cBioPortalがない</a:t>
            </a:r>
            <a:endParaRPr lang="en-US" sz="1600" dirty="0">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4" name="タイトル 1">
            <a:extLst>
              <a:ext uri="{FF2B5EF4-FFF2-40B4-BE49-F238E27FC236}">
                <a16:creationId xmlns:a16="http://schemas.microsoft.com/office/drawing/2014/main" id="{ECF56932-D4F7-E48E-A42E-7D9379FBADE1}"/>
              </a:ext>
            </a:extLst>
          </p:cNvPr>
          <p:cNvSpPr txBox="1">
            <a:spLocks/>
          </p:cNvSpPr>
          <p:nvPr/>
        </p:nvSpPr>
        <p:spPr>
          <a:xfrm>
            <a:off x="1391054" y="3795126"/>
            <a:ext cx="7821069" cy="49671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err="1">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どのような研究が可能かわからない</a:t>
            </a:r>
            <a:endParaRPr lang="en-US" sz="3200" dirty="0">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5" name="タイトル 1">
            <a:extLst>
              <a:ext uri="{FF2B5EF4-FFF2-40B4-BE49-F238E27FC236}">
                <a16:creationId xmlns:a16="http://schemas.microsoft.com/office/drawing/2014/main" id="{1A204A22-E929-75E2-2575-B48367A6904D}"/>
              </a:ext>
            </a:extLst>
          </p:cNvPr>
          <p:cNvSpPr txBox="1">
            <a:spLocks/>
          </p:cNvSpPr>
          <p:nvPr/>
        </p:nvSpPr>
        <p:spPr>
          <a:xfrm>
            <a:off x="1440291" y="3441089"/>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1600" dirty="0" err="1">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具体例をみることでイメージが湧く</a:t>
            </a:r>
            <a:endParaRPr lang="en-US" sz="1600" dirty="0">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6" name="タイトル 1">
            <a:extLst>
              <a:ext uri="{FF2B5EF4-FFF2-40B4-BE49-F238E27FC236}">
                <a16:creationId xmlns:a16="http://schemas.microsoft.com/office/drawing/2014/main" id="{45B4C5F3-BD64-FFC7-92BB-3470A7F7694F}"/>
              </a:ext>
            </a:extLst>
          </p:cNvPr>
          <p:cNvSpPr txBox="1">
            <a:spLocks/>
          </p:cNvSpPr>
          <p:nvPr/>
        </p:nvSpPr>
        <p:spPr>
          <a:xfrm>
            <a:off x="1391054" y="4833141"/>
            <a:ext cx="7821069" cy="49671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err="1">
                <a:solidFill>
                  <a:schemeClr val="tx1"/>
                </a:solidFill>
                <a:latin typeface="HGPｺﾞｼｯｸE" panose="020B0900000000000000" pitchFamily="50" charset="-128"/>
                <a:ea typeface="HGPｺﾞｼｯｸE" panose="020B0900000000000000" pitchFamily="50" charset="-128"/>
                <a:cs typeface="メイリオ" panose="020B0604030504040204" pitchFamily="50" charset="-128"/>
              </a:rPr>
              <a:t>解析におけるピットフォール</a:t>
            </a:r>
            <a:endParaRPr lang="en-US" sz="3200" dirty="0">
              <a:solidFill>
                <a:schemeClr val="tx1"/>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8" name="タイトル 1">
            <a:extLst>
              <a:ext uri="{FF2B5EF4-FFF2-40B4-BE49-F238E27FC236}">
                <a16:creationId xmlns:a16="http://schemas.microsoft.com/office/drawing/2014/main" id="{BD150540-94E3-77B2-DA6C-A47AADE288D3}"/>
              </a:ext>
            </a:extLst>
          </p:cNvPr>
          <p:cNvSpPr txBox="1">
            <a:spLocks/>
          </p:cNvSpPr>
          <p:nvPr/>
        </p:nvSpPr>
        <p:spPr>
          <a:xfrm>
            <a:off x="1440291" y="4479104"/>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1600" dirty="0" err="1">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rPr>
              <a:t>リアルワールドデータ解析の難しさ</a:t>
            </a:r>
            <a:endParaRPr lang="en-US" sz="1600" dirty="0">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9" name="Slide Number Placeholder 2">
            <a:extLst>
              <a:ext uri="{FF2B5EF4-FFF2-40B4-BE49-F238E27FC236}">
                <a16:creationId xmlns:a16="http://schemas.microsoft.com/office/drawing/2014/main" id="{C8F31748-6100-88C8-8991-7EA8B3C4B416}"/>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38</a:t>
            </a:fld>
            <a:endParaRPr lang="en-JP"/>
          </a:p>
        </p:txBody>
      </p:sp>
    </p:spTree>
    <p:extLst>
      <p:ext uri="{BB962C8B-B14F-4D97-AF65-F5344CB8AC3E}">
        <p14:creationId xmlns:p14="http://schemas.microsoft.com/office/powerpoint/2010/main" val="1808737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E67D3-0486-C969-2B17-1E929771ED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01E349-3302-247E-02AA-FFF69CBC0C8A}"/>
              </a:ext>
            </a:extLst>
          </p:cNvPr>
          <p:cNvSpPr txBox="1"/>
          <p:nvPr/>
        </p:nvSpPr>
        <p:spPr>
          <a:xfrm>
            <a:off x="21020" y="109529"/>
            <a:ext cx="9122980" cy="523220"/>
          </a:xfrm>
          <a:prstGeom prst="rect">
            <a:avLst/>
          </a:prstGeom>
          <a:noFill/>
        </p:spPr>
        <p:txBody>
          <a:bodyPr wrap="square" rtlCol="0">
            <a:spAutoFit/>
          </a:bodyPr>
          <a:lstStyle/>
          <a:p>
            <a:pPr algn="ctr"/>
            <a:r>
              <a:rPr lang="en-AU" sz="2800" b="0" i="0" u="none" strike="noStrike" dirty="0">
                <a:solidFill>
                  <a:srgbClr val="1F1F1F"/>
                </a:solidFill>
                <a:effectLst/>
                <a:latin typeface="Arial" panose="020B0604020202020204" pitchFamily="34" charset="0"/>
              </a:rPr>
              <a:t>Garbage In, Garbage Out</a:t>
            </a:r>
            <a:endParaRPr lang="en-JP" sz="2800" dirty="0">
              <a:latin typeface="Yu Gothic" panose="020B0400000000000000" pitchFamily="34" charset="-128"/>
              <a:ea typeface="Yu Gothic" panose="020B0400000000000000" pitchFamily="34" charset="-128"/>
            </a:endParaRPr>
          </a:p>
        </p:txBody>
      </p:sp>
      <p:cxnSp>
        <p:nvCxnSpPr>
          <p:cNvPr id="3" name="Straight Connector 2">
            <a:extLst>
              <a:ext uri="{FF2B5EF4-FFF2-40B4-BE49-F238E27FC236}">
                <a16:creationId xmlns:a16="http://schemas.microsoft.com/office/drawing/2014/main" id="{6C32FEA2-0CCA-83B0-71A2-6294AFFBFFF9}"/>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Slide Number Placeholder 2">
            <a:extLst>
              <a:ext uri="{FF2B5EF4-FFF2-40B4-BE49-F238E27FC236}">
                <a16:creationId xmlns:a16="http://schemas.microsoft.com/office/drawing/2014/main" id="{A4E00DA0-617D-EBFD-5696-78258CE3334C}"/>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39</a:t>
            </a:fld>
            <a:endParaRPr lang="en-JP"/>
          </a:p>
        </p:txBody>
      </p:sp>
      <p:pic>
        <p:nvPicPr>
          <p:cNvPr id="7" name="Picture 6">
            <a:extLst>
              <a:ext uri="{FF2B5EF4-FFF2-40B4-BE49-F238E27FC236}">
                <a16:creationId xmlns:a16="http://schemas.microsoft.com/office/drawing/2014/main" id="{79356776-092F-B51E-C4E1-16C738B38C6B}"/>
              </a:ext>
            </a:extLst>
          </p:cNvPr>
          <p:cNvPicPr>
            <a:picLocks noChangeAspect="1"/>
          </p:cNvPicPr>
          <p:nvPr/>
        </p:nvPicPr>
        <p:blipFill>
          <a:blip r:embed="rId2"/>
          <a:stretch>
            <a:fillRect/>
          </a:stretch>
        </p:blipFill>
        <p:spPr>
          <a:xfrm>
            <a:off x="4123043" y="872836"/>
            <a:ext cx="4954455" cy="4497185"/>
          </a:xfrm>
          <a:prstGeom prst="rect">
            <a:avLst/>
          </a:prstGeom>
        </p:spPr>
      </p:pic>
      <p:sp>
        <p:nvSpPr>
          <p:cNvPr id="11" name="TextBox 10">
            <a:extLst>
              <a:ext uri="{FF2B5EF4-FFF2-40B4-BE49-F238E27FC236}">
                <a16:creationId xmlns:a16="http://schemas.microsoft.com/office/drawing/2014/main" id="{44A587B7-4958-8920-540D-4032E7D267F3}"/>
              </a:ext>
            </a:extLst>
          </p:cNvPr>
          <p:cNvSpPr txBox="1"/>
          <p:nvPr/>
        </p:nvSpPr>
        <p:spPr>
          <a:xfrm>
            <a:off x="224444" y="872836"/>
            <a:ext cx="3647152" cy="3139321"/>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・組織型の入力ミス</a:t>
            </a:r>
          </a:p>
          <a:p>
            <a:r>
              <a:rPr lang="en-JP" dirty="0">
                <a:latin typeface="Yu Gothic" panose="020B0400000000000000" pitchFamily="34" charset="-128"/>
                <a:ea typeface="Yu Gothic" panose="020B0400000000000000" pitchFamily="34" charset="-128"/>
              </a:rPr>
              <a:t>・薬剤の入力規則がない</a:t>
            </a:r>
          </a:p>
          <a:p>
            <a:r>
              <a:rPr lang="en-JP" dirty="0">
                <a:latin typeface="Yu Gothic" panose="020B0400000000000000" pitchFamily="34" charset="-128"/>
                <a:ea typeface="Yu Gothic" panose="020B0400000000000000" pitchFamily="34" charset="-128"/>
              </a:rPr>
              <a:t>・「治療コース」の定義がない</a:t>
            </a:r>
          </a:p>
          <a:p>
            <a:r>
              <a:rPr lang="en-JP" dirty="0">
                <a:latin typeface="Yu Gothic" panose="020B0400000000000000" pitchFamily="34" charset="-128"/>
                <a:ea typeface="Yu Gothic" panose="020B0400000000000000" pitchFamily="34" charset="-128"/>
              </a:rPr>
              <a:t>・欠損値が多い</a:t>
            </a:r>
          </a:p>
          <a:p>
            <a:r>
              <a:rPr lang="en-JP" dirty="0">
                <a:latin typeface="Yu Gothic" panose="020B0400000000000000" pitchFamily="34" charset="-128"/>
                <a:ea typeface="Yu Gothic" panose="020B0400000000000000" pitchFamily="34" charset="-128"/>
              </a:rPr>
              <a:t>・単剤治療の解析は比較的安心</a:t>
            </a:r>
          </a:p>
          <a:p>
            <a:r>
              <a:rPr lang="en-JP" dirty="0">
                <a:latin typeface="Yu Gothic" panose="020B0400000000000000" pitchFamily="34" charset="-128"/>
                <a:ea typeface="Yu Gothic" panose="020B0400000000000000" pitchFamily="34" charset="-128"/>
              </a:rPr>
              <a:t>・アノーテーションの正確性は？</a:t>
            </a:r>
          </a:p>
          <a:p>
            <a:endParaRPr lang="en-JP"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どこまでキュレーションするか？</a:t>
            </a:r>
          </a:p>
          <a:p>
            <a:endParaRPr lang="en-JP"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探索的研究であればほどほど</a:t>
            </a:r>
          </a:p>
          <a:p>
            <a:r>
              <a:rPr lang="en-JP" dirty="0">
                <a:latin typeface="Yu Gothic" panose="020B0400000000000000" pitchFamily="34" charset="-128"/>
                <a:ea typeface="Yu Gothic" panose="020B0400000000000000" pitchFamily="34" charset="-128"/>
              </a:rPr>
              <a:t>薬事目的利用の場合は相当慎重に</a:t>
            </a:r>
          </a:p>
        </p:txBody>
      </p:sp>
    </p:spTree>
    <p:extLst>
      <p:ext uri="{BB962C8B-B14F-4D97-AF65-F5344CB8AC3E}">
        <p14:creationId xmlns:p14="http://schemas.microsoft.com/office/powerpoint/2010/main" val="1856172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9205C-93F3-A77A-57E1-80BFF7F61A91}"/>
            </a:ext>
          </a:extLst>
        </p:cNvPr>
        <p:cNvGrpSpPr/>
        <p:nvPr/>
      </p:nvGrpSpPr>
      <p:grpSpPr>
        <a:xfrm>
          <a:off x="0" y="0"/>
          <a:ext cx="0" cy="0"/>
          <a:chOff x="0" y="0"/>
          <a:chExt cx="0" cy="0"/>
        </a:xfrm>
      </p:grpSpPr>
      <p:sp>
        <p:nvSpPr>
          <p:cNvPr id="27" name="TextBox 26">
            <a:extLst>
              <a:ext uri="{FF2B5EF4-FFF2-40B4-BE49-F238E27FC236}">
                <a16:creationId xmlns:a16="http://schemas.microsoft.com/office/drawing/2014/main" id="{900A7E23-272E-DB11-6A28-49F9F0EFB92D}"/>
              </a:ext>
            </a:extLst>
          </p:cNvPr>
          <p:cNvSpPr txBox="1"/>
          <p:nvPr/>
        </p:nvSpPr>
        <p:spPr>
          <a:xfrm>
            <a:off x="3567146" y="6248176"/>
            <a:ext cx="3079302" cy="369332"/>
          </a:xfrm>
          <a:prstGeom prst="rect">
            <a:avLst/>
          </a:prstGeom>
          <a:noFill/>
        </p:spPr>
        <p:txBody>
          <a:bodyPr wrap="square" rtlCol="0">
            <a:spAutoFit/>
          </a:bodyPr>
          <a:lstStyle/>
          <a:p>
            <a:r>
              <a:rPr lang="en-JP" dirty="0"/>
              <a:t>ビッグデータ解析技術</a:t>
            </a:r>
          </a:p>
        </p:txBody>
      </p:sp>
      <p:pic>
        <p:nvPicPr>
          <p:cNvPr id="5128" name="Picture 8" descr="Free Vectors | Arching dashed black rounded arrow">
            <a:extLst>
              <a:ext uri="{FF2B5EF4-FFF2-40B4-BE49-F238E27FC236}">
                <a16:creationId xmlns:a16="http://schemas.microsoft.com/office/drawing/2014/main" id="{4E0650F6-7E1D-30DE-D33D-290D2EF26EBF}"/>
              </a:ext>
            </a:extLst>
          </p:cNvPr>
          <p:cNvPicPr>
            <a:picLocks noChangeAspect="1" noChangeArrowheads="1"/>
          </p:cNvPicPr>
          <p:nvPr/>
        </p:nvPicPr>
        <p:blipFill>
          <a:blip r:embed="rId2">
            <a:alphaModFix amt="2000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85677" y="4184940"/>
            <a:ext cx="3430548" cy="2574804"/>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2">
            <a:extLst>
              <a:ext uri="{FF2B5EF4-FFF2-40B4-BE49-F238E27FC236}">
                <a16:creationId xmlns:a16="http://schemas.microsoft.com/office/drawing/2014/main" id="{545706ED-F362-D328-0543-070264F81450}"/>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4</a:t>
            </a:fld>
            <a:endParaRPr lang="en-JP"/>
          </a:p>
        </p:txBody>
      </p:sp>
      <p:pic>
        <p:nvPicPr>
          <p:cNvPr id="5122" name="Picture 2" descr="image">
            <a:extLst>
              <a:ext uri="{FF2B5EF4-FFF2-40B4-BE49-F238E27FC236}">
                <a16:creationId xmlns:a16="http://schemas.microsoft.com/office/drawing/2014/main" id="{5E3F256C-C067-BC84-57FF-5D03A630A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9267"/>
            <a:ext cx="9144000" cy="2478087"/>
          </a:xfrm>
          <a:prstGeom prst="rect">
            <a:avLst/>
          </a:prstGeom>
          <a:noFill/>
          <a:extLst>
            <a:ext uri="{909E8E84-426E-40DD-AFC4-6F175D3DCCD1}">
              <a14:hiddenFill xmlns:a14="http://schemas.microsoft.com/office/drawing/2010/main">
                <a:solidFill>
                  <a:srgbClr val="FFFFFF"/>
                </a:solidFill>
              </a14:hiddenFill>
            </a:ext>
          </a:extLst>
        </p:spPr>
      </p:pic>
      <p:sp>
        <p:nvSpPr>
          <p:cNvPr id="4" name="Donut 3">
            <a:extLst>
              <a:ext uri="{FF2B5EF4-FFF2-40B4-BE49-F238E27FC236}">
                <a16:creationId xmlns:a16="http://schemas.microsoft.com/office/drawing/2014/main" id="{C92988E7-1E9D-B687-0FD4-82CA64B5F7DB}"/>
              </a:ext>
            </a:extLst>
          </p:cNvPr>
          <p:cNvSpPr/>
          <p:nvPr/>
        </p:nvSpPr>
        <p:spPr>
          <a:xfrm>
            <a:off x="269199" y="4441956"/>
            <a:ext cx="2178755" cy="2178755"/>
          </a:xfrm>
          <a:prstGeom prst="donut">
            <a:avLst>
              <a:gd name="adj" fmla="val 323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5" name="Oval 4">
            <a:extLst>
              <a:ext uri="{FF2B5EF4-FFF2-40B4-BE49-F238E27FC236}">
                <a16:creationId xmlns:a16="http://schemas.microsoft.com/office/drawing/2014/main" id="{C103A6D9-05B7-9E13-BC18-FDDD186C892E}"/>
              </a:ext>
            </a:extLst>
          </p:cNvPr>
          <p:cNvSpPr/>
          <p:nvPr/>
        </p:nvSpPr>
        <p:spPr>
          <a:xfrm>
            <a:off x="1025554" y="4125867"/>
            <a:ext cx="745067" cy="745067"/>
          </a:xfrm>
          <a:prstGeom prst="ellipse">
            <a:avLst/>
          </a:pr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500" dirty="0">
              <a:solidFill>
                <a:sysClr val="windowText" lastClr="000000"/>
              </a:solidFill>
            </a:endParaRPr>
          </a:p>
        </p:txBody>
      </p:sp>
      <p:sp>
        <p:nvSpPr>
          <p:cNvPr id="6" name="TextBox 5">
            <a:extLst>
              <a:ext uri="{FF2B5EF4-FFF2-40B4-BE49-F238E27FC236}">
                <a16:creationId xmlns:a16="http://schemas.microsoft.com/office/drawing/2014/main" id="{97E66B12-1C65-9ED0-3515-45786F145273}"/>
              </a:ext>
            </a:extLst>
          </p:cNvPr>
          <p:cNvSpPr txBox="1"/>
          <p:nvPr/>
        </p:nvSpPr>
        <p:spPr>
          <a:xfrm>
            <a:off x="1004269" y="4356306"/>
            <a:ext cx="800219" cy="261610"/>
          </a:xfrm>
          <a:prstGeom prst="rect">
            <a:avLst/>
          </a:prstGeom>
          <a:noFill/>
        </p:spPr>
        <p:txBody>
          <a:bodyPr wrap="none" rtlCol="0">
            <a:spAutoFit/>
          </a:bodyPr>
          <a:lstStyle/>
          <a:p>
            <a:pPr algn="ctr"/>
            <a:r>
              <a:rPr lang="en-JP" sz="1100" dirty="0"/>
              <a:t>Mutations</a:t>
            </a:r>
          </a:p>
        </p:txBody>
      </p:sp>
      <p:sp>
        <p:nvSpPr>
          <p:cNvPr id="8" name="Oval 7">
            <a:extLst>
              <a:ext uri="{FF2B5EF4-FFF2-40B4-BE49-F238E27FC236}">
                <a16:creationId xmlns:a16="http://schemas.microsoft.com/office/drawing/2014/main" id="{9C418D37-5939-1B50-90BD-3571ED7F1C0A}"/>
              </a:ext>
            </a:extLst>
          </p:cNvPr>
          <p:cNvSpPr/>
          <p:nvPr/>
        </p:nvSpPr>
        <p:spPr>
          <a:xfrm>
            <a:off x="280487" y="5875644"/>
            <a:ext cx="745067" cy="745067"/>
          </a:xfrm>
          <a:prstGeom prst="ellipse">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500" dirty="0">
              <a:solidFill>
                <a:sysClr val="windowText" lastClr="000000"/>
              </a:solidFill>
            </a:endParaRPr>
          </a:p>
        </p:txBody>
      </p:sp>
      <p:sp>
        <p:nvSpPr>
          <p:cNvPr id="9" name="TextBox 8">
            <a:extLst>
              <a:ext uri="{FF2B5EF4-FFF2-40B4-BE49-F238E27FC236}">
                <a16:creationId xmlns:a16="http://schemas.microsoft.com/office/drawing/2014/main" id="{2D1921C8-245B-3713-C8AE-7037D9F965EF}"/>
              </a:ext>
            </a:extLst>
          </p:cNvPr>
          <p:cNvSpPr txBox="1"/>
          <p:nvPr/>
        </p:nvSpPr>
        <p:spPr>
          <a:xfrm>
            <a:off x="280487" y="6032734"/>
            <a:ext cx="790601" cy="430887"/>
          </a:xfrm>
          <a:prstGeom prst="rect">
            <a:avLst/>
          </a:prstGeom>
          <a:noFill/>
        </p:spPr>
        <p:txBody>
          <a:bodyPr wrap="none" rtlCol="0">
            <a:spAutoFit/>
          </a:bodyPr>
          <a:lstStyle/>
          <a:p>
            <a:pPr algn="ctr"/>
            <a:r>
              <a:rPr lang="en-JP" sz="1100" dirty="0"/>
              <a:t>Drug</a:t>
            </a:r>
          </a:p>
          <a:p>
            <a:pPr algn="ctr"/>
            <a:r>
              <a:rPr lang="en-JP" sz="1100" dirty="0"/>
              <a:t>Response</a:t>
            </a:r>
          </a:p>
        </p:txBody>
      </p:sp>
      <p:sp>
        <p:nvSpPr>
          <p:cNvPr id="11" name="Oval 10">
            <a:extLst>
              <a:ext uri="{FF2B5EF4-FFF2-40B4-BE49-F238E27FC236}">
                <a16:creationId xmlns:a16="http://schemas.microsoft.com/office/drawing/2014/main" id="{B7C1CF5F-21D3-F77E-0A99-47DAB1195CC0}"/>
              </a:ext>
            </a:extLst>
          </p:cNvPr>
          <p:cNvSpPr/>
          <p:nvPr/>
        </p:nvSpPr>
        <p:spPr>
          <a:xfrm>
            <a:off x="1770621" y="5875643"/>
            <a:ext cx="745067" cy="745067"/>
          </a:xfrm>
          <a:prstGeom prst="ellipse">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500" dirty="0">
              <a:solidFill>
                <a:sysClr val="windowText" lastClr="000000"/>
              </a:solidFill>
            </a:endParaRPr>
          </a:p>
        </p:txBody>
      </p:sp>
      <p:sp>
        <p:nvSpPr>
          <p:cNvPr id="12" name="TextBox 11">
            <a:extLst>
              <a:ext uri="{FF2B5EF4-FFF2-40B4-BE49-F238E27FC236}">
                <a16:creationId xmlns:a16="http://schemas.microsoft.com/office/drawing/2014/main" id="{BF369FFC-CF2C-D1BD-5552-1B1AB84A4A68}"/>
              </a:ext>
            </a:extLst>
          </p:cNvPr>
          <p:cNvSpPr txBox="1"/>
          <p:nvPr/>
        </p:nvSpPr>
        <p:spPr>
          <a:xfrm>
            <a:off x="1806947" y="6134333"/>
            <a:ext cx="663964" cy="261610"/>
          </a:xfrm>
          <a:prstGeom prst="rect">
            <a:avLst/>
          </a:prstGeom>
          <a:noFill/>
        </p:spPr>
        <p:txBody>
          <a:bodyPr wrap="none" rtlCol="0">
            <a:spAutoFit/>
          </a:bodyPr>
          <a:lstStyle/>
          <a:p>
            <a:pPr algn="ctr"/>
            <a:r>
              <a:rPr lang="en-JP" sz="1100" dirty="0"/>
              <a:t>Survival</a:t>
            </a:r>
          </a:p>
        </p:txBody>
      </p:sp>
      <p:sp>
        <p:nvSpPr>
          <p:cNvPr id="13" name="Oval 12">
            <a:extLst>
              <a:ext uri="{FF2B5EF4-FFF2-40B4-BE49-F238E27FC236}">
                <a16:creationId xmlns:a16="http://schemas.microsoft.com/office/drawing/2014/main" id="{DCF75046-3351-7DC8-3F5B-68AF299E4EB4}"/>
              </a:ext>
            </a:extLst>
          </p:cNvPr>
          <p:cNvSpPr/>
          <p:nvPr/>
        </p:nvSpPr>
        <p:spPr>
          <a:xfrm>
            <a:off x="43421" y="4717607"/>
            <a:ext cx="745067" cy="745067"/>
          </a:xfrm>
          <a:prstGeom prst="ellipse">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500" dirty="0">
              <a:solidFill>
                <a:sysClr val="windowText" lastClr="000000"/>
              </a:solidFill>
            </a:endParaRPr>
          </a:p>
        </p:txBody>
      </p:sp>
      <p:sp>
        <p:nvSpPr>
          <p:cNvPr id="14" name="TextBox 13">
            <a:extLst>
              <a:ext uri="{FF2B5EF4-FFF2-40B4-BE49-F238E27FC236}">
                <a16:creationId xmlns:a16="http://schemas.microsoft.com/office/drawing/2014/main" id="{DCBBC242-03BA-77BE-1FAB-F1914360083F}"/>
              </a:ext>
            </a:extLst>
          </p:cNvPr>
          <p:cNvSpPr txBox="1"/>
          <p:nvPr/>
        </p:nvSpPr>
        <p:spPr>
          <a:xfrm>
            <a:off x="-22368" y="4818252"/>
            <a:ext cx="899605" cy="430887"/>
          </a:xfrm>
          <a:prstGeom prst="rect">
            <a:avLst/>
          </a:prstGeom>
          <a:noFill/>
        </p:spPr>
        <p:txBody>
          <a:bodyPr wrap="none" rtlCol="0">
            <a:spAutoFit/>
          </a:bodyPr>
          <a:lstStyle/>
          <a:p>
            <a:pPr algn="ctr"/>
            <a:r>
              <a:rPr lang="en-JP" sz="1100" dirty="0"/>
              <a:t>Clinical</a:t>
            </a:r>
          </a:p>
          <a:p>
            <a:pPr algn="ctr"/>
            <a:r>
              <a:rPr lang="en-JP" sz="1100" dirty="0"/>
              <a:t>Information</a:t>
            </a:r>
          </a:p>
        </p:txBody>
      </p:sp>
      <p:sp>
        <p:nvSpPr>
          <p:cNvPr id="15" name="Oval 14">
            <a:extLst>
              <a:ext uri="{FF2B5EF4-FFF2-40B4-BE49-F238E27FC236}">
                <a16:creationId xmlns:a16="http://schemas.microsoft.com/office/drawing/2014/main" id="{1CE0E6EC-EED6-A471-502F-C90DD826DB9E}"/>
              </a:ext>
            </a:extLst>
          </p:cNvPr>
          <p:cNvSpPr/>
          <p:nvPr/>
        </p:nvSpPr>
        <p:spPr>
          <a:xfrm>
            <a:off x="1918937" y="4717607"/>
            <a:ext cx="745067" cy="74506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500" dirty="0">
              <a:solidFill>
                <a:sysClr val="windowText" lastClr="000000"/>
              </a:solidFill>
            </a:endParaRPr>
          </a:p>
        </p:txBody>
      </p:sp>
      <p:sp>
        <p:nvSpPr>
          <p:cNvPr id="16" name="TextBox 15">
            <a:extLst>
              <a:ext uri="{FF2B5EF4-FFF2-40B4-BE49-F238E27FC236}">
                <a16:creationId xmlns:a16="http://schemas.microsoft.com/office/drawing/2014/main" id="{FE5413E4-56F4-BE8D-34B7-369E5669BA25}"/>
              </a:ext>
            </a:extLst>
          </p:cNvPr>
          <p:cNvSpPr txBox="1"/>
          <p:nvPr/>
        </p:nvSpPr>
        <p:spPr>
          <a:xfrm>
            <a:off x="1942332" y="4907158"/>
            <a:ext cx="721672" cy="430887"/>
          </a:xfrm>
          <a:prstGeom prst="rect">
            <a:avLst/>
          </a:prstGeom>
          <a:noFill/>
        </p:spPr>
        <p:txBody>
          <a:bodyPr wrap="none" rtlCol="0">
            <a:spAutoFit/>
          </a:bodyPr>
          <a:lstStyle/>
          <a:p>
            <a:pPr algn="ctr"/>
            <a:r>
              <a:rPr lang="en-JP" sz="1100" dirty="0"/>
              <a:t>Matched</a:t>
            </a:r>
          </a:p>
          <a:p>
            <a:pPr algn="ctr"/>
            <a:r>
              <a:rPr lang="en-JP" sz="1100" dirty="0"/>
              <a:t>Therapy</a:t>
            </a:r>
          </a:p>
        </p:txBody>
      </p:sp>
      <p:pic>
        <p:nvPicPr>
          <p:cNvPr id="17" name="Picture 4" descr="日常 はかせ ぬいぐるみ">
            <a:extLst>
              <a:ext uri="{FF2B5EF4-FFF2-40B4-BE49-F238E27FC236}">
                <a16:creationId xmlns:a16="http://schemas.microsoft.com/office/drawing/2014/main" id="{44A0588C-E1DE-AB2F-D529-DEBF190147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309068" y="4312053"/>
            <a:ext cx="1141093" cy="242514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984ED49-CEEE-FA2A-5108-7F3E18ADC01C}"/>
              </a:ext>
            </a:extLst>
          </p:cNvPr>
          <p:cNvSpPr txBox="1"/>
          <p:nvPr/>
        </p:nvSpPr>
        <p:spPr>
          <a:xfrm>
            <a:off x="6844875" y="3563781"/>
            <a:ext cx="2262158" cy="923330"/>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研究したいけど</a:t>
            </a:r>
          </a:p>
          <a:p>
            <a:r>
              <a:rPr lang="en-JP" dirty="0">
                <a:latin typeface="Yu Gothic" panose="020B0400000000000000" pitchFamily="34" charset="-128"/>
                <a:ea typeface="Yu Gothic" panose="020B0400000000000000" pitchFamily="34" charset="-128"/>
              </a:rPr>
              <a:t>何を研究して良いか</a:t>
            </a:r>
          </a:p>
          <a:p>
            <a:r>
              <a:rPr lang="en-JP" dirty="0">
                <a:latin typeface="Yu Gothic" panose="020B0400000000000000" pitchFamily="34" charset="-128"/>
                <a:ea typeface="Yu Gothic" panose="020B0400000000000000" pitchFamily="34" charset="-128"/>
              </a:rPr>
              <a:t>わからないのだ</a:t>
            </a:r>
          </a:p>
        </p:txBody>
      </p:sp>
      <p:pic>
        <p:nvPicPr>
          <p:cNvPr id="5124" name="Picture 4" descr="アメリカの国旗">
            <a:extLst>
              <a:ext uri="{FF2B5EF4-FFF2-40B4-BE49-F238E27FC236}">
                <a16:creationId xmlns:a16="http://schemas.microsoft.com/office/drawing/2014/main" id="{F190B64C-699C-A478-C7F0-DFEFB2D393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494" y="1847739"/>
            <a:ext cx="802500" cy="42372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国立研究開発法人 国立がん研究センター がんゲノム情報管理センター | がんゲノム情報管理センター">
            <a:extLst>
              <a:ext uri="{FF2B5EF4-FFF2-40B4-BE49-F238E27FC236}">
                <a16:creationId xmlns:a16="http://schemas.microsoft.com/office/drawing/2014/main" id="{D30BD956-00CD-C31C-16C7-D62C55AE209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569" t="13984" r="35324" b="14714"/>
          <a:stretch/>
        </p:blipFill>
        <p:spPr bwMode="auto">
          <a:xfrm>
            <a:off x="832898" y="4929734"/>
            <a:ext cx="1018305" cy="98937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148FB46-5A2E-959A-563E-9DA5EB912AE8}"/>
              </a:ext>
            </a:extLst>
          </p:cNvPr>
          <p:cNvSpPr txBox="1"/>
          <p:nvPr/>
        </p:nvSpPr>
        <p:spPr>
          <a:xfrm>
            <a:off x="4412101" y="5472342"/>
            <a:ext cx="1107996" cy="369332"/>
          </a:xfrm>
          <a:prstGeom prst="rect">
            <a:avLst/>
          </a:prstGeom>
          <a:noFill/>
        </p:spPr>
        <p:txBody>
          <a:bodyPr wrap="none" rtlCol="0">
            <a:spAutoFit/>
          </a:bodyPr>
          <a:lstStyle/>
          <a:p>
            <a:r>
              <a:rPr lang="en-JP" dirty="0"/>
              <a:t>倫理審査</a:t>
            </a:r>
          </a:p>
        </p:txBody>
      </p:sp>
      <p:sp>
        <p:nvSpPr>
          <p:cNvPr id="26" name="TextBox 25">
            <a:extLst>
              <a:ext uri="{FF2B5EF4-FFF2-40B4-BE49-F238E27FC236}">
                <a16:creationId xmlns:a16="http://schemas.microsoft.com/office/drawing/2014/main" id="{808A9BF2-A663-4F34-3224-DA7840ED4D24}"/>
              </a:ext>
            </a:extLst>
          </p:cNvPr>
          <p:cNvSpPr txBox="1"/>
          <p:nvPr/>
        </p:nvSpPr>
        <p:spPr>
          <a:xfrm>
            <a:off x="3318645" y="3883680"/>
            <a:ext cx="3185487" cy="646331"/>
          </a:xfrm>
          <a:prstGeom prst="rect">
            <a:avLst/>
          </a:prstGeom>
          <a:noFill/>
        </p:spPr>
        <p:txBody>
          <a:bodyPr wrap="none" rtlCol="0">
            <a:spAutoFit/>
          </a:bodyPr>
          <a:lstStyle/>
          <a:p>
            <a:pPr algn="ctr"/>
            <a:r>
              <a:rPr lang="en-JP" dirty="0"/>
              <a:t>データをみられない状況での</a:t>
            </a:r>
          </a:p>
          <a:p>
            <a:pPr algn="ctr"/>
            <a:r>
              <a:rPr lang="en-JP" dirty="0"/>
              <a:t>研究計画</a:t>
            </a:r>
          </a:p>
        </p:txBody>
      </p:sp>
      <p:cxnSp>
        <p:nvCxnSpPr>
          <p:cNvPr id="29" name="Straight Connector 28">
            <a:extLst>
              <a:ext uri="{FF2B5EF4-FFF2-40B4-BE49-F238E27FC236}">
                <a16:creationId xmlns:a16="http://schemas.microsoft.com/office/drawing/2014/main" id="{DF20DCE3-F328-6887-5486-301058415194}"/>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8F025A5-CE33-6426-C124-EB650A076CFB}"/>
              </a:ext>
            </a:extLst>
          </p:cNvPr>
          <p:cNvCxnSpPr/>
          <p:nvPr/>
        </p:nvCxnSpPr>
        <p:spPr>
          <a:xfrm>
            <a:off x="307058" y="3327436"/>
            <a:ext cx="8529884"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E608225-88C3-4961-95A9-3562320CB54C}"/>
              </a:ext>
            </a:extLst>
          </p:cNvPr>
          <p:cNvSpPr txBox="1"/>
          <p:nvPr/>
        </p:nvSpPr>
        <p:spPr>
          <a:xfrm>
            <a:off x="43421" y="57887"/>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アメリカのAACR Project GENIEと日本のC-CAT</a:t>
            </a:r>
          </a:p>
        </p:txBody>
      </p:sp>
    </p:spTree>
    <p:extLst>
      <p:ext uri="{BB962C8B-B14F-4D97-AF65-F5344CB8AC3E}">
        <p14:creationId xmlns:p14="http://schemas.microsoft.com/office/powerpoint/2010/main" val="21062861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EFDF4-9FF0-ED3D-1DA3-B2A163163A9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B60A512-33AE-9BE5-74B2-4AC4A1B515CC}"/>
              </a:ext>
            </a:extLst>
          </p:cNvPr>
          <p:cNvSpPr txBox="1"/>
          <p:nvPr/>
        </p:nvSpPr>
        <p:spPr>
          <a:xfrm>
            <a:off x="21020" y="109529"/>
            <a:ext cx="9122980" cy="523220"/>
          </a:xfrm>
          <a:prstGeom prst="rect">
            <a:avLst/>
          </a:prstGeom>
          <a:noFill/>
        </p:spPr>
        <p:txBody>
          <a:bodyPr wrap="square" rtlCol="0">
            <a:spAutoFit/>
          </a:bodyPr>
          <a:lstStyle/>
          <a:p>
            <a:pPr algn="ctr"/>
            <a:r>
              <a:rPr lang="en-AU" sz="2800" b="0" i="0" u="none" strike="noStrike" dirty="0" err="1">
                <a:solidFill>
                  <a:srgbClr val="1F1F1F"/>
                </a:solidFill>
                <a:effectLst/>
                <a:latin typeface="Yu Gothic" panose="020B0400000000000000" pitchFamily="34" charset="-128"/>
                <a:ea typeface="Yu Gothic" panose="020B0400000000000000" pitchFamily="34" charset="-128"/>
              </a:rPr>
              <a:t>左側切断バイアスの存在に注意</a:t>
            </a:r>
            <a:endParaRPr lang="en-JP" sz="2800" dirty="0">
              <a:latin typeface="Yu Gothic" panose="020B0400000000000000" pitchFamily="34" charset="-128"/>
              <a:ea typeface="Yu Gothic" panose="020B0400000000000000" pitchFamily="34" charset="-128"/>
            </a:endParaRPr>
          </a:p>
        </p:txBody>
      </p:sp>
      <p:cxnSp>
        <p:nvCxnSpPr>
          <p:cNvPr id="3" name="Straight Connector 2">
            <a:extLst>
              <a:ext uri="{FF2B5EF4-FFF2-40B4-BE49-F238E27FC236}">
                <a16:creationId xmlns:a16="http://schemas.microsoft.com/office/drawing/2014/main" id="{F9612EA7-D0D4-7678-40F9-76505493A6DB}"/>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Slide Number Placeholder 2">
            <a:extLst>
              <a:ext uri="{FF2B5EF4-FFF2-40B4-BE49-F238E27FC236}">
                <a16:creationId xmlns:a16="http://schemas.microsoft.com/office/drawing/2014/main" id="{1F14850E-510B-5AE9-3468-0723C504C7A8}"/>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40</a:t>
            </a:fld>
            <a:endParaRPr lang="en-JP"/>
          </a:p>
        </p:txBody>
      </p:sp>
      <p:pic>
        <p:nvPicPr>
          <p:cNvPr id="4" name="Picture 2">
            <a:extLst>
              <a:ext uri="{FF2B5EF4-FFF2-40B4-BE49-F238E27FC236}">
                <a16:creationId xmlns:a16="http://schemas.microsoft.com/office/drawing/2014/main" id="{360DB29E-05B9-0203-C2A9-DA63651561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6462" b="15394"/>
          <a:stretch/>
        </p:blipFill>
        <p:spPr bwMode="auto">
          <a:xfrm>
            <a:off x="1042238" y="690598"/>
            <a:ext cx="5842479" cy="5319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D52C584-BDA5-F46E-27AE-0592E01D727A}"/>
              </a:ext>
            </a:extLst>
          </p:cNvPr>
          <p:cNvSpPr txBox="1"/>
          <p:nvPr/>
        </p:nvSpPr>
        <p:spPr>
          <a:xfrm>
            <a:off x="731521" y="5934670"/>
            <a:ext cx="6878806" cy="923330"/>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予後の悪い患者はCGP検査を受けていない</a:t>
            </a:r>
          </a:p>
          <a:p>
            <a:r>
              <a:rPr lang="en-JP" dirty="0">
                <a:latin typeface="Yu Gothic" panose="020B0400000000000000" pitchFamily="34" charset="-128"/>
                <a:ea typeface="Yu Gothic" panose="020B0400000000000000" pitchFamily="34" charset="-128"/>
              </a:rPr>
              <a:t>ある程度予後の良い患者の情報のみがデータベースに登録される</a:t>
            </a:r>
          </a:p>
          <a:p>
            <a:r>
              <a:rPr lang="en-JP" dirty="0">
                <a:latin typeface="Yu Gothic" panose="020B0400000000000000" pitchFamily="34" charset="-128"/>
                <a:ea typeface="Yu Gothic" panose="020B0400000000000000" pitchFamily="34" charset="-128"/>
              </a:rPr>
              <a:t>予後が良すぎる患者/組織型もCGPの対象外となる</a:t>
            </a:r>
          </a:p>
        </p:txBody>
      </p:sp>
    </p:spTree>
    <p:extLst>
      <p:ext uri="{BB962C8B-B14F-4D97-AF65-F5344CB8AC3E}">
        <p14:creationId xmlns:p14="http://schemas.microsoft.com/office/powerpoint/2010/main" val="2913921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D21F4-2A1A-C180-637F-B1A055FFF02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B7373FE-0395-4278-527B-1472926D1C83}"/>
              </a:ext>
            </a:extLst>
          </p:cNvPr>
          <p:cNvSpPr txBox="1"/>
          <p:nvPr/>
        </p:nvSpPr>
        <p:spPr>
          <a:xfrm>
            <a:off x="21020" y="109529"/>
            <a:ext cx="9122980" cy="523220"/>
          </a:xfrm>
          <a:prstGeom prst="rect">
            <a:avLst/>
          </a:prstGeom>
          <a:noFill/>
        </p:spPr>
        <p:txBody>
          <a:bodyPr wrap="square" rtlCol="0">
            <a:spAutoFit/>
          </a:bodyPr>
          <a:lstStyle/>
          <a:p>
            <a:pPr algn="ctr"/>
            <a:r>
              <a:rPr lang="en-AU" sz="2800" b="0" i="0" u="none" strike="noStrike" dirty="0" err="1">
                <a:solidFill>
                  <a:srgbClr val="1F1F1F"/>
                </a:solidFill>
                <a:effectLst/>
                <a:latin typeface="Yu Gothic" panose="020B0400000000000000" pitchFamily="34" charset="-128"/>
                <a:ea typeface="Yu Gothic" panose="020B0400000000000000" pitchFamily="34" charset="-128"/>
              </a:rPr>
              <a:t>左側切断バイアスの補正アルゴリズム</a:t>
            </a:r>
            <a:endParaRPr lang="en-JP" sz="2800" dirty="0">
              <a:latin typeface="Yu Gothic" panose="020B0400000000000000" pitchFamily="34" charset="-128"/>
              <a:ea typeface="Yu Gothic" panose="020B0400000000000000" pitchFamily="34" charset="-128"/>
            </a:endParaRPr>
          </a:p>
        </p:txBody>
      </p:sp>
      <p:cxnSp>
        <p:nvCxnSpPr>
          <p:cNvPr id="3" name="Straight Connector 2">
            <a:extLst>
              <a:ext uri="{FF2B5EF4-FFF2-40B4-BE49-F238E27FC236}">
                <a16:creationId xmlns:a16="http://schemas.microsoft.com/office/drawing/2014/main" id="{FE73F09E-2A47-EF8B-1323-A57908AFD2FE}"/>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Slide Number Placeholder 2">
            <a:extLst>
              <a:ext uri="{FF2B5EF4-FFF2-40B4-BE49-F238E27FC236}">
                <a16:creationId xmlns:a16="http://schemas.microsoft.com/office/drawing/2014/main" id="{54723857-D7BE-8A10-C64D-B7F8EEC9C005}"/>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41</a:t>
            </a:fld>
            <a:endParaRPr lang="en-JP"/>
          </a:p>
        </p:txBody>
      </p:sp>
      <p:sp>
        <p:nvSpPr>
          <p:cNvPr id="10" name="TextBox 9">
            <a:extLst>
              <a:ext uri="{FF2B5EF4-FFF2-40B4-BE49-F238E27FC236}">
                <a16:creationId xmlns:a16="http://schemas.microsoft.com/office/drawing/2014/main" id="{8EFDAB6E-0BA2-FA58-CD4C-90C5C861258A}"/>
              </a:ext>
            </a:extLst>
          </p:cNvPr>
          <p:cNvSpPr txBox="1"/>
          <p:nvPr/>
        </p:nvSpPr>
        <p:spPr>
          <a:xfrm>
            <a:off x="2531175" y="1286783"/>
            <a:ext cx="3547766" cy="369332"/>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駒込病院</a:t>
            </a:r>
            <a:r>
              <a:rPr lang="ja-JP" altLang="en-US">
                <a:latin typeface="Yu Gothic" panose="020B0400000000000000" pitchFamily="34" charset="-128"/>
                <a:ea typeface="Yu Gothic" panose="020B0400000000000000" pitchFamily="34" charset="-128"/>
              </a:rPr>
              <a:t> 腫瘍内科 田村太一先生</a:t>
            </a:r>
            <a:endParaRPr lang="en-JP" dirty="0">
              <a:latin typeface="Yu Gothic" panose="020B0400000000000000" pitchFamily="34" charset="-128"/>
              <a:ea typeface="Yu Gothic" panose="020B0400000000000000" pitchFamily="34" charset="-128"/>
            </a:endParaRPr>
          </a:p>
        </p:txBody>
      </p:sp>
      <p:sp>
        <p:nvSpPr>
          <p:cNvPr id="11" name="TextBox 10">
            <a:extLst>
              <a:ext uri="{FF2B5EF4-FFF2-40B4-BE49-F238E27FC236}">
                <a16:creationId xmlns:a16="http://schemas.microsoft.com/office/drawing/2014/main" id="{C1D43E81-DDA8-E783-6729-C549B03CD155}"/>
              </a:ext>
            </a:extLst>
          </p:cNvPr>
          <p:cNvSpPr txBox="1"/>
          <p:nvPr/>
        </p:nvSpPr>
        <p:spPr>
          <a:xfrm>
            <a:off x="141548" y="1732132"/>
            <a:ext cx="8816837" cy="646331"/>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a:t>
            </a:r>
            <a:r>
              <a:rPr lang="en-JP" sz="1800" dirty="0">
                <a:latin typeface="Yu Gothic" panose="020B0400000000000000" pitchFamily="34" charset="-128"/>
                <a:ea typeface="Yu Gothic" panose="020B0400000000000000" pitchFamily="34" charset="-128"/>
              </a:rPr>
              <a:t>CGPより前を起点とした生存期間解析は通常のKaplan-Meier推定が使用できない</a:t>
            </a:r>
          </a:p>
          <a:p>
            <a:r>
              <a:rPr lang="en-JP" dirty="0">
                <a:latin typeface="Yu Gothic" panose="020B0400000000000000" pitchFamily="34" charset="-128"/>
                <a:ea typeface="Yu Gothic" panose="020B0400000000000000" pitchFamily="34" charset="-128"/>
              </a:rPr>
              <a:t>・補正手法を採用することで、遺伝子変異の予後への影響などを推定できる</a:t>
            </a:r>
          </a:p>
        </p:txBody>
      </p:sp>
      <p:pic>
        <p:nvPicPr>
          <p:cNvPr id="4" name="Picture 3">
            <a:extLst>
              <a:ext uri="{FF2B5EF4-FFF2-40B4-BE49-F238E27FC236}">
                <a16:creationId xmlns:a16="http://schemas.microsoft.com/office/drawing/2014/main" id="{05DED6B1-3966-E06C-1B36-A4FA92E6484C}"/>
              </a:ext>
            </a:extLst>
          </p:cNvPr>
          <p:cNvPicPr>
            <a:picLocks noChangeAspect="1"/>
          </p:cNvPicPr>
          <p:nvPr/>
        </p:nvPicPr>
        <p:blipFill>
          <a:blip r:embed="rId2"/>
          <a:stretch>
            <a:fillRect/>
          </a:stretch>
        </p:blipFill>
        <p:spPr>
          <a:xfrm>
            <a:off x="141548" y="660289"/>
            <a:ext cx="4602650" cy="495670"/>
          </a:xfrm>
          <a:prstGeom prst="rect">
            <a:avLst/>
          </a:prstGeom>
        </p:spPr>
      </p:pic>
      <p:pic>
        <p:nvPicPr>
          <p:cNvPr id="8" name="Picture 7">
            <a:extLst>
              <a:ext uri="{FF2B5EF4-FFF2-40B4-BE49-F238E27FC236}">
                <a16:creationId xmlns:a16="http://schemas.microsoft.com/office/drawing/2014/main" id="{2D952BFB-713A-7B17-F57D-35A8B3B6B745}"/>
              </a:ext>
            </a:extLst>
          </p:cNvPr>
          <p:cNvPicPr>
            <a:picLocks noChangeAspect="1"/>
          </p:cNvPicPr>
          <p:nvPr/>
        </p:nvPicPr>
        <p:blipFill>
          <a:blip r:embed="rId3"/>
          <a:stretch>
            <a:fillRect/>
          </a:stretch>
        </p:blipFill>
        <p:spPr>
          <a:xfrm>
            <a:off x="141548" y="2456410"/>
            <a:ext cx="3912524" cy="4401590"/>
          </a:xfrm>
          <a:prstGeom prst="rect">
            <a:avLst/>
          </a:prstGeom>
        </p:spPr>
      </p:pic>
      <p:sp>
        <p:nvSpPr>
          <p:cNvPr id="12" name="TextBox 11">
            <a:extLst>
              <a:ext uri="{FF2B5EF4-FFF2-40B4-BE49-F238E27FC236}">
                <a16:creationId xmlns:a16="http://schemas.microsoft.com/office/drawing/2014/main" id="{D410F1CD-D550-AC74-41DE-7E7C21F9EBB0}"/>
              </a:ext>
            </a:extLst>
          </p:cNvPr>
          <p:cNvSpPr txBox="1"/>
          <p:nvPr/>
        </p:nvSpPr>
        <p:spPr>
          <a:xfrm>
            <a:off x="1318793" y="3390155"/>
            <a:ext cx="3416320" cy="646331"/>
          </a:xfrm>
          <a:prstGeom prst="rect">
            <a:avLst/>
          </a:prstGeom>
          <a:noFill/>
        </p:spPr>
        <p:txBody>
          <a:bodyPr wrap="none" rtlCol="0">
            <a:spAutoFit/>
          </a:bodyPr>
          <a:lstStyle/>
          <a:p>
            <a:r>
              <a:rPr lang="en-JP" b="1" dirty="0">
                <a:latin typeface="Yu Gothic" panose="020B0400000000000000" pitchFamily="34" charset="-128"/>
                <a:ea typeface="Yu Gothic" panose="020B0400000000000000" pitchFamily="34" charset="-128"/>
              </a:rPr>
              <a:t>大腸がん</a:t>
            </a:r>
          </a:p>
          <a:p>
            <a:r>
              <a:rPr lang="en-JP" b="1" dirty="0">
                <a:latin typeface="Yu Gothic" panose="020B0400000000000000" pitchFamily="34" charset="-128"/>
                <a:ea typeface="Yu Gothic" panose="020B0400000000000000" pitchFamily="34" charset="-128"/>
              </a:rPr>
              <a:t>初回の化学療法からの生存期間</a:t>
            </a:r>
          </a:p>
        </p:txBody>
      </p:sp>
      <p:pic>
        <p:nvPicPr>
          <p:cNvPr id="13" name="Picture 12">
            <a:extLst>
              <a:ext uri="{FF2B5EF4-FFF2-40B4-BE49-F238E27FC236}">
                <a16:creationId xmlns:a16="http://schemas.microsoft.com/office/drawing/2014/main" id="{313B1E2A-9131-47A8-FDC1-59CCA17CF460}"/>
              </a:ext>
            </a:extLst>
          </p:cNvPr>
          <p:cNvPicPr>
            <a:picLocks noChangeAspect="1"/>
          </p:cNvPicPr>
          <p:nvPr/>
        </p:nvPicPr>
        <p:blipFill>
          <a:blip r:embed="rId4"/>
          <a:stretch>
            <a:fillRect/>
          </a:stretch>
        </p:blipFill>
        <p:spPr>
          <a:xfrm>
            <a:off x="4808758" y="2530606"/>
            <a:ext cx="3817607" cy="4144830"/>
          </a:xfrm>
          <a:prstGeom prst="rect">
            <a:avLst/>
          </a:prstGeom>
        </p:spPr>
      </p:pic>
      <p:sp>
        <p:nvSpPr>
          <p:cNvPr id="14" name="TextBox 13">
            <a:extLst>
              <a:ext uri="{FF2B5EF4-FFF2-40B4-BE49-F238E27FC236}">
                <a16:creationId xmlns:a16="http://schemas.microsoft.com/office/drawing/2014/main" id="{675DDFE1-4506-6F16-F1C7-CF43D0A23298}"/>
              </a:ext>
            </a:extLst>
          </p:cNvPr>
          <p:cNvSpPr txBox="1"/>
          <p:nvPr/>
        </p:nvSpPr>
        <p:spPr>
          <a:xfrm>
            <a:off x="5727680" y="3557884"/>
            <a:ext cx="3416320" cy="646331"/>
          </a:xfrm>
          <a:prstGeom prst="rect">
            <a:avLst/>
          </a:prstGeom>
          <a:noFill/>
        </p:spPr>
        <p:txBody>
          <a:bodyPr wrap="none" rtlCol="0">
            <a:spAutoFit/>
          </a:bodyPr>
          <a:lstStyle/>
          <a:p>
            <a:r>
              <a:rPr lang="en-JP" b="1" dirty="0">
                <a:latin typeface="Yu Gothic" panose="020B0400000000000000" pitchFamily="34" charset="-128"/>
                <a:ea typeface="Yu Gothic" panose="020B0400000000000000" pitchFamily="34" charset="-128"/>
              </a:rPr>
              <a:t>乳がん</a:t>
            </a:r>
          </a:p>
          <a:p>
            <a:r>
              <a:rPr lang="en-JP" b="1" dirty="0">
                <a:latin typeface="Yu Gothic" panose="020B0400000000000000" pitchFamily="34" charset="-128"/>
                <a:ea typeface="Yu Gothic" panose="020B0400000000000000" pitchFamily="34" charset="-128"/>
              </a:rPr>
              <a:t>初回の化学療法からの生存期間</a:t>
            </a:r>
          </a:p>
        </p:txBody>
      </p:sp>
    </p:spTree>
    <p:extLst>
      <p:ext uri="{BB962C8B-B14F-4D97-AF65-F5344CB8AC3E}">
        <p14:creationId xmlns:p14="http://schemas.microsoft.com/office/powerpoint/2010/main" val="212612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6D3FC-7369-B382-583F-9CA576B0957A}"/>
            </a:ext>
          </a:extLst>
        </p:cNvPr>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9C43CAFB-539B-5C40-D54C-3DB2680A4840}"/>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42</a:t>
            </a:fld>
            <a:endParaRPr lang="en-JP"/>
          </a:p>
        </p:txBody>
      </p:sp>
      <p:sp>
        <p:nvSpPr>
          <p:cNvPr id="2" name="TextBox 1">
            <a:extLst>
              <a:ext uri="{FF2B5EF4-FFF2-40B4-BE49-F238E27FC236}">
                <a16:creationId xmlns:a16="http://schemas.microsoft.com/office/drawing/2014/main" id="{1718B176-7173-89E5-F5A6-36B659E63B8F}"/>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C-CATデータ利活用の4つの壁</a:t>
            </a:r>
          </a:p>
        </p:txBody>
      </p:sp>
      <p:cxnSp>
        <p:nvCxnSpPr>
          <p:cNvPr id="3" name="Straight Connector 2">
            <a:extLst>
              <a:ext uri="{FF2B5EF4-FFF2-40B4-BE49-F238E27FC236}">
                <a16:creationId xmlns:a16="http://schemas.microsoft.com/office/drawing/2014/main" id="{D62BA2A6-8392-7D94-760F-46CE20B8D488}"/>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タイトル 1">
            <a:extLst>
              <a:ext uri="{FF2B5EF4-FFF2-40B4-BE49-F238E27FC236}">
                <a16:creationId xmlns:a16="http://schemas.microsoft.com/office/drawing/2014/main" id="{47E14D9A-E471-53E6-AD1E-F6AFA1D1E366}"/>
              </a:ext>
            </a:extLst>
          </p:cNvPr>
          <p:cNvSpPr txBox="1">
            <a:spLocks/>
          </p:cNvSpPr>
          <p:nvPr/>
        </p:nvSpPr>
        <p:spPr>
          <a:xfrm>
            <a:off x="1341817" y="1543450"/>
            <a:ext cx="7711872" cy="49671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err="1">
                <a:latin typeface="HGPｺﾞｼｯｸE" panose="020B0900000000000000" pitchFamily="50" charset="-128"/>
                <a:ea typeface="HGPｺﾞｼｯｸE" panose="020B0900000000000000" pitchFamily="50" charset="-128"/>
                <a:cs typeface="メイリオ" panose="020B0604030504040204" pitchFamily="50" charset="-128"/>
              </a:rPr>
              <a:t>データ利活用に研究計画・倫理審査が必要</a:t>
            </a:r>
            <a:endParaRPr lang="en-US" sz="3200" dirty="0">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19" name="正方形/長方形 11">
            <a:extLst>
              <a:ext uri="{FF2B5EF4-FFF2-40B4-BE49-F238E27FC236}">
                <a16:creationId xmlns:a16="http://schemas.microsoft.com/office/drawing/2014/main" id="{34030F9D-6CB8-E45D-FF0D-4BB0A5139F49}"/>
              </a:ext>
            </a:extLst>
          </p:cNvPr>
          <p:cNvSpPr/>
          <p:nvPr/>
        </p:nvSpPr>
        <p:spPr>
          <a:xfrm>
            <a:off x="449264" y="1042643"/>
            <a:ext cx="646331" cy="4524315"/>
          </a:xfrm>
          <a:prstGeom prst="rect">
            <a:avLst/>
          </a:prstGeom>
        </p:spPr>
        <p:txBody>
          <a:bodyPr wrap="none">
            <a:spAutoFit/>
          </a:bodyPr>
          <a:lstStyle/>
          <a:p>
            <a:r>
              <a:rPr lang="en-US" altLang="ja-JP" sz="7200" dirty="0">
                <a:solidFill>
                  <a:schemeClr val="bg1">
                    <a:lumMod val="50000"/>
                  </a:schemeClr>
                </a:solidFill>
                <a:latin typeface="Mongolian Baiti" panose="03000500000000000000" pitchFamily="66" charset="0"/>
                <a:ea typeface="PMingLiU-ExtB" panose="02020500000000000000" pitchFamily="18" charset="-120"/>
                <a:cs typeface="Mongolian Baiti" panose="03000500000000000000" pitchFamily="66" charset="0"/>
              </a:rPr>
              <a:t>1</a:t>
            </a:r>
            <a:endParaRPr lang="en-US" altLang="ja-JP" sz="7200" dirty="0">
              <a:solidFill>
                <a:srgbClr val="FF0000"/>
              </a:solidFill>
              <a:latin typeface="Mongolian Baiti" panose="03000500000000000000" pitchFamily="66" charset="0"/>
              <a:ea typeface="PMingLiU-ExtB" panose="02020500000000000000" pitchFamily="18" charset="-120"/>
              <a:cs typeface="Mongolian Baiti" panose="03000500000000000000" pitchFamily="66" charset="0"/>
            </a:endParaRPr>
          </a:p>
          <a:p>
            <a:r>
              <a:rPr lang="en-US" altLang="ja-JP" sz="7200" dirty="0">
                <a:solidFill>
                  <a:schemeClr val="bg1">
                    <a:lumMod val="50000"/>
                  </a:schemeClr>
                </a:solidFill>
                <a:latin typeface="Mongolian Baiti" panose="03000500000000000000" pitchFamily="66" charset="0"/>
                <a:ea typeface="PMingLiU-ExtB" panose="02020500000000000000" pitchFamily="18" charset="-120"/>
                <a:cs typeface="Mongolian Baiti" panose="03000500000000000000" pitchFamily="66" charset="0"/>
              </a:rPr>
              <a:t>2</a:t>
            </a:r>
          </a:p>
          <a:p>
            <a:r>
              <a:rPr lang="en-US" altLang="ja-JP" sz="7200" dirty="0">
                <a:solidFill>
                  <a:schemeClr val="bg1">
                    <a:lumMod val="50000"/>
                  </a:schemeClr>
                </a:solidFill>
                <a:latin typeface="Mongolian Baiti" panose="03000500000000000000" pitchFamily="66" charset="0"/>
                <a:ea typeface="PMingLiU-ExtB" panose="02020500000000000000" pitchFamily="18" charset="-120"/>
                <a:cs typeface="Mongolian Baiti" panose="03000500000000000000" pitchFamily="66" charset="0"/>
              </a:rPr>
              <a:t>3</a:t>
            </a:r>
          </a:p>
          <a:p>
            <a:r>
              <a:rPr lang="en-US" altLang="ja-JP" sz="7200" dirty="0">
                <a:solidFill>
                  <a:schemeClr val="bg1">
                    <a:lumMod val="50000"/>
                  </a:schemeClr>
                </a:solidFill>
                <a:latin typeface="Mongolian Baiti" panose="03000500000000000000" pitchFamily="66" charset="0"/>
                <a:ea typeface="PMingLiU-ExtB" panose="02020500000000000000" pitchFamily="18" charset="-120"/>
                <a:cs typeface="Mongolian Baiti" panose="03000500000000000000" pitchFamily="66" charset="0"/>
              </a:rPr>
              <a:t>4</a:t>
            </a:r>
          </a:p>
        </p:txBody>
      </p:sp>
      <p:sp>
        <p:nvSpPr>
          <p:cNvPr id="20" name="タイトル 1">
            <a:extLst>
              <a:ext uri="{FF2B5EF4-FFF2-40B4-BE49-F238E27FC236}">
                <a16:creationId xmlns:a16="http://schemas.microsoft.com/office/drawing/2014/main" id="{2674F466-1055-F238-2CBB-74DFCF1BD70B}"/>
              </a:ext>
            </a:extLst>
          </p:cNvPr>
          <p:cNvSpPr txBox="1">
            <a:spLocks/>
          </p:cNvSpPr>
          <p:nvPr/>
        </p:nvSpPr>
        <p:spPr>
          <a:xfrm>
            <a:off x="1391054" y="1189413"/>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ja-JP" altLang="en-US" sz="1600">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rPr>
              <a:t>データをみてから研究を考えたいのに</a:t>
            </a:r>
            <a:endParaRPr lang="en-US" sz="1600" dirty="0">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21" name="タイトル 1">
            <a:extLst>
              <a:ext uri="{FF2B5EF4-FFF2-40B4-BE49-F238E27FC236}">
                <a16:creationId xmlns:a16="http://schemas.microsoft.com/office/drawing/2014/main" id="{BB6BBDE7-451E-9C18-EEDE-608D319D4957}"/>
              </a:ext>
            </a:extLst>
          </p:cNvPr>
          <p:cNvSpPr txBox="1">
            <a:spLocks/>
          </p:cNvSpPr>
          <p:nvPr/>
        </p:nvSpPr>
        <p:spPr>
          <a:xfrm>
            <a:off x="1329781" y="2675050"/>
            <a:ext cx="7814220" cy="49671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ja-JP" altLang="en-US" sz="3200">
                <a:latin typeface="HGPｺﾞｼｯｸE" panose="020B0900000000000000" pitchFamily="50" charset="-128"/>
                <a:ea typeface="HGPｺﾞｼｯｸE" panose="020B0900000000000000" pitchFamily="50" charset="-128"/>
                <a:cs typeface="メイリオ" panose="020B0604030504040204" pitchFamily="50" charset="-128"/>
              </a:rPr>
              <a:t>簡単にデータマイニング可能なソフトがない</a:t>
            </a:r>
            <a:endParaRPr lang="en-US" sz="3200" dirty="0">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22" name="タイトル 1">
            <a:extLst>
              <a:ext uri="{FF2B5EF4-FFF2-40B4-BE49-F238E27FC236}">
                <a16:creationId xmlns:a16="http://schemas.microsoft.com/office/drawing/2014/main" id="{5DCB423F-CD8F-CBCF-1D6D-DBB2F2A7DCC5}"/>
              </a:ext>
            </a:extLst>
          </p:cNvPr>
          <p:cNvSpPr txBox="1">
            <a:spLocks/>
          </p:cNvSpPr>
          <p:nvPr/>
        </p:nvSpPr>
        <p:spPr>
          <a:xfrm>
            <a:off x="1379017" y="2321013"/>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1600" dirty="0" err="1">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rPr>
              <a:t>cBioPortalがない</a:t>
            </a:r>
            <a:endParaRPr lang="en-US" sz="1600" dirty="0">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4" name="タイトル 1">
            <a:extLst>
              <a:ext uri="{FF2B5EF4-FFF2-40B4-BE49-F238E27FC236}">
                <a16:creationId xmlns:a16="http://schemas.microsoft.com/office/drawing/2014/main" id="{9856151D-BDEE-D9ED-DDCD-7EAC8BF3A31E}"/>
              </a:ext>
            </a:extLst>
          </p:cNvPr>
          <p:cNvSpPr txBox="1">
            <a:spLocks/>
          </p:cNvSpPr>
          <p:nvPr/>
        </p:nvSpPr>
        <p:spPr>
          <a:xfrm>
            <a:off x="1391054" y="3795126"/>
            <a:ext cx="7821069" cy="49671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err="1">
                <a:latin typeface="HGPｺﾞｼｯｸE" panose="020B0900000000000000" pitchFamily="50" charset="-128"/>
                <a:ea typeface="HGPｺﾞｼｯｸE" panose="020B0900000000000000" pitchFamily="50" charset="-128"/>
                <a:cs typeface="メイリオ" panose="020B0604030504040204" pitchFamily="50" charset="-128"/>
              </a:rPr>
              <a:t>どのような研究が可能かわからない</a:t>
            </a:r>
            <a:endParaRPr lang="en-US" sz="3200" dirty="0">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5" name="タイトル 1">
            <a:extLst>
              <a:ext uri="{FF2B5EF4-FFF2-40B4-BE49-F238E27FC236}">
                <a16:creationId xmlns:a16="http://schemas.microsoft.com/office/drawing/2014/main" id="{8FA2870D-4FF3-2C74-3D3E-8E098E033DC7}"/>
              </a:ext>
            </a:extLst>
          </p:cNvPr>
          <p:cNvSpPr txBox="1">
            <a:spLocks/>
          </p:cNvSpPr>
          <p:nvPr/>
        </p:nvSpPr>
        <p:spPr>
          <a:xfrm>
            <a:off x="1440291" y="3441089"/>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1600" dirty="0" err="1">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rPr>
              <a:t>具体例をみることでイメージが湧く</a:t>
            </a:r>
            <a:endParaRPr lang="en-US" sz="1600" dirty="0">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6" name="タイトル 1">
            <a:extLst>
              <a:ext uri="{FF2B5EF4-FFF2-40B4-BE49-F238E27FC236}">
                <a16:creationId xmlns:a16="http://schemas.microsoft.com/office/drawing/2014/main" id="{E65082FC-5DA8-FCAD-9D42-B1532086E610}"/>
              </a:ext>
            </a:extLst>
          </p:cNvPr>
          <p:cNvSpPr txBox="1">
            <a:spLocks/>
          </p:cNvSpPr>
          <p:nvPr/>
        </p:nvSpPr>
        <p:spPr>
          <a:xfrm>
            <a:off x="1391054" y="4833141"/>
            <a:ext cx="7821069" cy="49671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err="1">
                <a:latin typeface="HGPｺﾞｼｯｸE" panose="020B0900000000000000" pitchFamily="50" charset="-128"/>
                <a:ea typeface="HGPｺﾞｼｯｸE" panose="020B0900000000000000" pitchFamily="50" charset="-128"/>
                <a:cs typeface="メイリオ" panose="020B0604030504040204" pitchFamily="50" charset="-128"/>
              </a:rPr>
              <a:t>解析におけるピットフォール</a:t>
            </a:r>
            <a:endParaRPr lang="en-US" sz="3200" dirty="0">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8" name="タイトル 1">
            <a:extLst>
              <a:ext uri="{FF2B5EF4-FFF2-40B4-BE49-F238E27FC236}">
                <a16:creationId xmlns:a16="http://schemas.microsoft.com/office/drawing/2014/main" id="{5BB66B47-22D4-A6D3-41FD-65A0EE1256ED}"/>
              </a:ext>
            </a:extLst>
          </p:cNvPr>
          <p:cNvSpPr txBox="1">
            <a:spLocks/>
          </p:cNvSpPr>
          <p:nvPr/>
        </p:nvSpPr>
        <p:spPr>
          <a:xfrm>
            <a:off x="1440291" y="4479104"/>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1600" dirty="0" err="1">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rPr>
              <a:t>リアルワールドデータ解析の難しさ</a:t>
            </a:r>
            <a:endParaRPr lang="en-US" sz="1600" dirty="0">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9" name="TextBox 8">
            <a:extLst>
              <a:ext uri="{FF2B5EF4-FFF2-40B4-BE49-F238E27FC236}">
                <a16:creationId xmlns:a16="http://schemas.microsoft.com/office/drawing/2014/main" id="{E02D59FF-A6DB-D2FC-D25E-25BAA4E90683}"/>
              </a:ext>
            </a:extLst>
          </p:cNvPr>
          <p:cNvSpPr txBox="1"/>
          <p:nvPr/>
        </p:nvSpPr>
        <p:spPr>
          <a:xfrm>
            <a:off x="3167149" y="6040585"/>
            <a:ext cx="3185487" cy="369332"/>
          </a:xfrm>
          <a:prstGeom prst="rect">
            <a:avLst/>
          </a:prstGeom>
          <a:noFill/>
        </p:spPr>
        <p:txBody>
          <a:bodyPr wrap="none" rtlCol="0">
            <a:spAutoFit/>
          </a:bodyPr>
          <a:lstStyle/>
          <a:p>
            <a:r>
              <a:rPr lang="en-JP" dirty="0"/>
              <a:t>壁は破られた、と思います。</a:t>
            </a:r>
          </a:p>
        </p:txBody>
      </p:sp>
    </p:spTree>
    <p:extLst>
      <p:ext uri="{BB962C8B-B14F-4D97-AF65-F5344CB8AC3E}">
        <p14:creationId xmlns:p14="http://schemas.microsoft.com/office/powerpoint/2010/main" val="2116688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A9FD3-3A99-9628-3A37-8A797A176D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7C71608-9184-19FA-89D0-91E28D819220}"/>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まとめ</a:t>
            </a:r>
          </a:p>
        </p:txBody>
      </p:sp>
      <p:cxnSp>
        <p:nvCxnSpPr>
          <p:cNvPr id="3" name="Straight Connector 2">
            <a:extLst>
              <a:ext uri="{FF2B5EF4-FFF2-40B4-BE49-F238E27FC236}">
                <a16:creationId xmlns:a16="http://schemas.microsoft.com/office/drawing/2014/main" id="{1BE593C4-CD9F-0AFA-DDA2-5F7EFAF56879}"/>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Slide Number Placeholder 2">
            <a:extLst>
              <a:ext uri="{FF2B5EF4-FFF2-40B4-BE49-F238E27FC236}">
                <a16:creationId xmlns:a16="http://schemas.microsoft.com/office/drawing/2014/main" id="{837D56C5-D1BB-C22B-4CA5-301FF82278C1}"/>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43</a:t>
            </a:fld>
            <a:endParaRPr lang="en-JP"/>
          </a:p>
        </p:txBody>
      </p:sp>
      <p:pic>
        <p:nvPicPr>
          <p:cNvPr id="5" name="Picture 4" descr="A qr code with a cartoon cat&#10;&#10;Description automatically generated">
            <a:extLst>
              <a:ext uri="{FF2B5EF4-FFF2-40B4-BE49-F238E27FC236}">
                <a16:creationId xmlns:a16="http://schemas.microsoft.com/office/drawing/2014/main" id="{5AF9BA61-EFD7-4D98-DAC1-61666555BBDB}"/>
              </a:ext>
            </a:extLst>
          </p:cNvPr>
          <p:cNvPicPr>
            <a:picLocks noChangeAspect="1"/>
          </p:cNvPicPr>
          <p:nvPr/>
        </p:nvPicPr>
        <p:blipFill>
          <a:blip r:embed="rId2"/>
          <a:stretch>
            <a:fillRect/>
          </a:stretch>
        </p:blipFill>
        <p:spPr>
          <a:xfrm>
            <a:off x="3563006" y="4474888"/>
            <a:ext cx="2017986" cy="2017986"/>
          </a:xfrm>
          <a:prstGeom prst="rect">
            <a:avLst/>
          </a:prstGeom>
        </p:spPr>
      </p:pic>
      <p:sp>
        <p:nvSpPr>
          <p:cNvPr id="6" name="TextBox 5">
            <a:extLst>
              <a:ext uri="{FF2B5EF4-FFF2-40B4-BE49-F238E27FC236}">
                <a16:creationId xmlns:a16="http://schemas.microsoft.com/office/drawing/2014/main" id="{DD3DCE44-B78B-4B10-D53A-215FD9F506F5}"/>
              </a:ext>
            </a:extLst>
          </p:cNvPr>
          <p:cNvSpPr txBox="1"/>
          <p:nvPr/>
        </p:nvSpPr>
        <p:spPr>
          <a:xfrm>
            <a:off x="1681536" y="6522552"/>
            <a:ext cx="5801588" cy="369332"/>
          </a:xfrm>
          <a:prstGeom prst="rect">
            <a:avLst/>
          </a:prstGeom>
          <a:noFill/>
        </p:spPr>
        <p:txBody>
          <a:bodyPr wrap="none" rtlCol="0">
            <a:spAutoFit/>
          </a:bodyPr>
          <a:lstStyle/>
          <a:p>
            <a:r>
              <a:rPr lang="en-JP" dirty="0"/>
              <a:t>本日のスライドはQRコードからダウンロード頂けます</a:t>
            </a:r>
          </a:p>
        </p:txBody>
      </p:sp>
      <p:sp>
        <p:nvSpPr>
          <p:cNvPr id="7" name="TextBox 6">
            <a:extLst>
              <a:ext uri="{FF2B5EF4-FFF2-40B4-BE49-F238E27FC236}">
                <a16:creationId xmlns:a16="http://schemas.microsoft.com/office/drawing/2014/main" id="{845BECAB-8204-B383-4BD6-226200AB1B3A}"/>
              </a:ext>
            </a:extLst>
          </p:cNvPr>
          <p:cNvSpPr txBox="1"/>
          <p:nvPr/>
        </p:nvSpPr>
        <p:spPr>
          <a:xfrm>
            <a:off x="317388" y="990828"/>
            <a:ext cx="8725466" cy="369332"/>
          </a:xfrm>
          <a:prstGeom prst="rect">
            <a:avLst/>
          </a:prstGeom>
          <a:noFill/>
        </p:spPr>
        <p:txBody>
          <a:bodyPr wrap="none" rtlCol="0">
            <a:spAutoFit/>
          </a:bodyPr>
          <a:lstStyle/>
          <a:p>
            <a:r>
              <a:rPr lang="en-JP" dirty="0"/>
              <a:t>・世界に類をみない、薬剤奏効性情報と遺伝子変異情報を含む画期的データベース</a:t>
            </a:r>
          </a:p>
        </p:txBody>
      </p:sp>
      <p:sp>
        <p:nvSpPr>
          <p:cNvPr id="15" name="TextBox 14">
            <a:extLst>
              <a:ext uri="{FF2B5EF4-FFF2-40B4-BE49-F238E27FC236}">
                <a16:creationId xmlns:a16="http://schemas.microsoft.com/office/drawing/2014/main" id="{E029AEF8-DFAA-9E09-022D-3234150622B0}"/>
              </a:ext>
            </a:extLst>
          </p:cNvPr>
          <p:cNvSpPr txBox="1"/>
          <p:nvPr/>
        </p:nvSpPr>
        <p:spPr>
          <a:xfrm>
            <a:off x="317388" y="1718238"/>
            <a:ext cx="6878806" cy="369332"/>
          </a:xfrm>
          <a:prstGeom prst="rect">
            <a:avLst/>
          </a:prstGeom>
          <a:noFill/>
        </p:spPr>
        <p:txBody>
          <a:bodyPr wrap="none" rtlCol="0">
            <a:spAutoFit/>
          </a:bodyPr>
          <a:lstStyle/>
          <a:p>
            <a:r>
              <a:rPr lang="en-JP" dirty="0"/>
              <a:t>・まずは倫理審査、データを入手し日常の疑問をぶつけてみよう</a:t>
            </a:r>
          </a:p>
        </p:txBody>
      </p:sp>
      <p:sp>
        <p:nvSpPr>
          <p:cNvPr id="16" name="TextBox 15">
            <a:extLst>
              <a:ext uri="{FF2B5EF4-FFF2-40B4-BE49-F238E27FC236}">
                <a16:creationId xmlns:a16="http://schemas.microsoft.com/office/drawing/2014/main" id="{C2DB1377-6A95-AE43-56FD-4C3FF2021AFD}"/>
              </a:ext>
            </a:extLst>
          </p:cNvPr>
          <p:cNvSpPr txBox="1"/>
          <p:nvPr/>
        </p:nvSpPr>
        <p:spPr>
          <a:xfrm>
            <a:off x="317388" y="2445648"/>
            <a:ext cx="7664278" cy="369332"/>
          </a:xfrm>
          <a:prstGeom prst="rect">
            <a:avLst/>
          </a:prstGeom>
          <a:noFill/>
        </p:spPr>
        <p:txBody>
          <a:bodyPr wrap="none" rtlCol="0">
            <a:spAutoFit/>
          </a:bodyPr>
          <a:lstStyle/>
          <a:p>
            <a:r>
              <a:rPr lang="en-JP" dirty="0"/>
              <a:t>・FELISを使った網羅的解析で新たな研究アイディアも生まれてくるはず</a:t>
            </a:r>
          </a:p>
        </p:txBody>
      </p:sp>
      <p:sp>
        <p:nvSpPr>
          <p:cNvPr id="17" name="TextBox 16">
            <a:extLst>
              <a:ext uri="{FF2B5EF4-FFF2-40B4-BE49-F238E27FC236}">
                <a16:creationId xmlns:a16="http://schemas.microsoft.com/office/drawing/2014/main" id="{AF40D96C-96D0-8929-4012-7D9543A61F30}"/>
              </a:ext>
            </a:extLst>
          </p:cNvPr>
          <p:cNvSpPr txBox="1"/>
          <p:nvPr/>
        </p:nvSpPr>
        <p:spPr>
          <a:xfrm>
            <a:off x="317388" y="3173058"/>
            <a:ext cx="7340471" cy="369332"/>
          </a:xfrm>
          <a:prstGeom prst="rect">
            <a:avLst/>
          </a:prstGeom>
          <a:noFill/>
        </p:spPr>
        <p:txBody>
          <a:bodyPr wrap="none" rtlCol="0">
            <a:spAutoFit/>
          </a:bodyPr>
          <a:lstStyle/>
          <a:p>
            <a:r>
              <a:rPr lang="en-JP" dirty="0"/>
              <a:t>・適切な統計解析がポイント、しかし生物統計家も慣れていない領域</a:t>
            </a:r>
          </a:p>
        </p:txBody>
      </p:sp>
      <p:sp>
        <p:nvSpPr>
          <p:cNvPr id="18" name="TextBox 17">
            <a:extLst>
              <a:ext uri="{FF2B5EF4-FFF2-40B4-BE49-F238E27FC236}">
                <a16:creationId xmlns:a16="http://schemas.microsoft.com/office/drawing/2014/main" id="{02FDDDF3-B1FE-66BE-B242-E9749CD3CBB5}"/>
              </a:ext>
            </a:extLst>
          </p:cNvPr>
          <p:cNvSpPr txBox="1"/>
          <p:nvPr/>
        </p:nvSpPr>
        <p:spPr>
          <a:xfrm>
            <a:off x="317388" y="3900468"/>
            <a:ext cx="5205720" cy="369332"/>
          </a:xfrm>
          <a:prstGeom prst="rect">
            <a:avLst/>
          </a:prstGeom>
          <a:noFill/>
        </p:spPr>
        <p:txBody>
          <a:bodyPr wrap="none" rtlCol="0">
            <a:spAutoFit/>
          </a:bodyPr>
          <a:lstStyle/>
          <a:p>
            <a:r>
              <a:rPr lang="en-JP" dirty="0"/>
              <a:t>・C-CATの皆様のご尽力には感謝でいっぱいです</a:t>
            </a:r>
          </a:p>
        </p:txBody>
      </p:sp>
    </p:spTree>
    <p:extLst>
      <p:ext uri="{BB962C8B-B14F-4D97-AF65-F5344CB8AC3E}">
        <p14:creationId xmlns:p14="http://schemas.microsoft.com/office/powerpoint/2010/main" val="1315750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1062B-0875-EFDF-AFA2-E3FC9BC1BB33}"/>
            </a:ext>
          </a:extLst>
        </p:cNvPr>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D29AA78B-6C69-32A6-2000-573926DD9ABB}"/>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5</a:t>
            </a:fld>
            <a:endParaRPr lang="en-JP"/>
          </a:p>
        </p:txBody>
      </p:sp>
      <p:sp>
        <p:nvSpPr>
          <p:cNvPr id="2" name="TextBox 1">
            <a:extLst>
              <a:ext uri="{FF2B5EF4-FFF2-40B4-BE49-F238E27FC236}">
                <a16:creationId xmlns:a16="http://schemas.microsoft.com/office/drawing/2014/main" id="{92CC1E54-E473-4F21-E692-C5DB298B9DAE}"/>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C-CATデータ利活用の4つの壁</a:t>
            </a:r>
          </a:p>
        </p:txBody>
      </p:sp>
      <p:cxnSp>
        <p:nvCxnSpPr>
          <p:cNvPr id="3" name="Straight Connector 2">
            <a:extLst>
              <a:ext uri="{FF2B5EF4-FFF2-40B4-BE49-F238E27FC236}">
                <a16:creationId xmlns:a16="http://schemas.microsoft.com/office/drawing/2014/main" id="{F5207F3A-9CCB-A81C-0175-85D9DC6DB693}"/>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タイトル 1">
            <a:extLst>
              <a:ext uri="{FF2B5EF4-FFF2-40B4-BE49-F238E27FC236}">
                <a16:creationId xmlns:a16="http://schemas.microsoft.com/office/drawing/2014/main" id="{BF99E4DB-D9F0-E184-BA38-8A32FF86DA26}"/>
              </a:ext>
            </a:extLst>
          </p:cNvPr>
          <p:cNvSpPr txBox="1">
            <a:spLocks/>
          </p:cNvSpPr>
          <p:nvPr/>
        </p:nvSpPr>
        <p:spPr>
          <a:xfrm>
            <a:off x="1341817" y="1543450"/>
            <a:ext cx="7711872" cy="49671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err="1">
                <a:latin typeface="HGPｺﾞｼｯｸE" panose="020B0900000000000000" pitchFamily="50" charset="-128"/>
                <a:ea typeface="HGPｺﾞｼｯｸE" panose="020B0900000000000000" pitchFamily="50" charset="-128"/>
                <a:cs typeface="メイリオ" panose="020B0604030504040204" pitchFamily="50" charset="-128"/>
              </a:rPr>
              <a:t>データ利活用に研究計画・倫理審査が必要</a:t>
            </a:r>
            <a:endParaRPr lang="en-US" sz="3200" dirty="0">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19" name="正方形/長方形 11">
            <a:extLst>
              <a:ext uri="{FF2B5EF4-FFF2-40B4-BE49-F238E27FC236}">
                <a16:creationId xmlns:a16="http://schemas.microsoft.com/office/drawing/2014/main" id="{1BF86944-C5EA-E403-BE0E-F88527FF0B88}"/>
              </a:ext>
            </a:extLst>
          </p:cNvPr>
          <p:cNvSpPr/>
          <p:nvPr/>
        </p:nvSpPr>
        <p:spPr>
          <a:xfrm>
            <a:off x="449264" y="1042643"/>
            <a:ext cx="646331" cy="4524315"/>
          </a:xfrm>
          <a:prstGeom prst="rect">
            <a:avLst/>
          </a:prstGeom>
        </p:spPr>
        <p:txBody>
          <a:bodyPr wrap="none">
            <a:spAutoFit/>
          </a:bodyPr>
          <a:lstStyle/>
          <a:p>
            <a:r>
              <a:rPr lang="en-US" altLang="ja-JP" sz="7200" dirty="0">
                <a:solidFill>
                  <a:schemeClr val="bg1">
                    <a:lumMod val="50000"/>
                  </a:schemeClr>
                </a:solidFill>
                <a:latin typeface="Mongolian Baiti" panose="03000500000000000000" pitchFamily="66" charset="0"/>
                <a:ea typeface="PMingLiU-ExtB" panose="02020500000000000000" pitchFamily="18" charset="-120"/>
                <a:cs typeface="Mongolian Baiti" panose="03000500000000000000" pitchFamily="66" charset="0"/>
              </a:rPr>
              <a:t>1</a:t>
            </a:r>
            <a:endParaRPr lang="en-US" altLang="ja-JP" sz="7200" dirty="0">
              <a:solidFill>
                <a:srgbClr val="FF0000"/>
              </a:solidFill>
              <a:latin typeface="Mongolian Baiti" panose="03000500000000000000" pitchFamily="66" charset="0"/>
              <a:ea typeface="PMingLiU-ExtB" panose="02020500000000000000" pitchFamily="18" charset="-120"/>
              <a:cs typeface="Mongolian Baiti" panose="03000500000000000000" pitchFamily="66" charset="0"/>
            </a:endParaRPr>
          </a:p>
          <a:p>
            <a:r>
              <a:rPr lang="en-US" altLang="ja-JP" sz="7200" dirty="0">
                <a:solidFill>
                  <a:schemeClr val="bg1">
                    <a:lumMod val="50000"/>
                  </a:schemeClr>
                </a:solidFill>
                <a:latin typeface="Mongolian Baiti" panose="03000500000000000000" pitchFamily="66" charset="0"/>
                <a:ea typeface="PMingLiU-ExtB" panose="02020500000000000000" pitchFamily="18" charset="-120"/>
                <a:cs typeface="Mongolian Baiti" panose="03000500000000000000" pitchFamily="66" charset="0"/>
              </a:rPr>
              <a:t>2</a:t>
            </a:r>
          </a:p>
          <a:p>
            <a:r>
              <a:rPr lang="en-US" altLang="ja-JP" sz="7200" dirty="0">
                <a:solidFill>
                  <a:schemeClr val="bg1">
                    <a:lumMod val="50000"/>
                  </a:schemeClr>
                </a:solidFill>
                <a:latin typeface="Mongolian Baiti" panose="03000500000000000000" pitchFamily="66" charset="0"/>
                <a:ea typeface="PMingLiU-ExtB" panose="02020500000000000000" pitchFamily="18" charset="-120"/>
                <a:cs typeface="Mongolian Baiti" panose="03000500000000000000" pitchFamily="66" charset="0"/>
              </a:rPr>
              <a:t>3</a:t>
            </a:r>
          </a:p>
          <a:p>
            <a:r>
              <a:rPr lang="en-US" altLang="ja-JP" sz="7200" dirty="0">
                <a:solidFill>
                  <a:schemeClr val="bg1">
                    <a:lumMod val="50000"/>
                  </a:schemeClr>
                </a:solidFill>
                <a:latin typeface="Mongolian Baiti" panose="03000500000000000000" pitchFamily="66" charset="0"/>
                <a:ea typeface="PMingLiU-ExtB" panose="02020500000000000000" pitchFamily="18" charset="-120"/>
                <a:cs typeface="Mongolian Baiti" panose="03000500000000000000" pitchFamily="66" charset="0"/>
              </a:rPr>
              <a:t>4</a:t>
            </a:r>
          </a:p>
        </p:txBody>
      </p:sp>
      <p:sp>
        <p:nvSpPr>
          <p:cNvPr id="20" name="タイトル 1">
            <a:extLst>
              <a:ext uri="{FF2B5EF4-FFF2-40B4-BE49-F238E27FC236}">
                <a16:creationId xmlns:a16="http://schemas.microsoft.com/office/drawing/2014/main" id="{BCE7B1D5-5792-A602-C894-CA2CEF9687AE}"/>
              </a:ext>
            </a:extLst>
          </p:cNvPr>
          <p:cNvSpPr txBox="1">
            <a:spLocks/>
          </p:cNvSpPr>
          <p:nvPr/>
        </p:nvSpPr>
        <p:spPr>
          <a:xfrm>
            <a:off x="1391054" y="1189413"/>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ja-JP" altLang="en-US" sz="1600">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rPr>
              <a:t>データをみてから研究を考えたいのに</a:t>
            </a:r>
            <a:endParaRPr lang="en-US" sz="1600" dirty="0">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21" name="タイトル 1">
            <a:extLst>
              <a:ext uri="{FF2B5EF4-FFF2-40B4-BE49-F238E27FC236}">
                <a16:creationId xmlns:a16="http://schemas.microsoft.com/office/drawing/2014/main" id="{9EFFEF6A-E444-7F77-3390-421289DEC17A}"/>
              </a:ext>
            </a:extLst>
          </p:cNvPr>
          <p:cNvSpPr txBox="1">
            <a:spLocks/>
          </p:cNvSpPr>
          <p:nvPr/>
        </p:nvSpPr>
        <p:spPr>
          <a:xfrm>
            <a:off x="1329781" y="2675050"/>
            <a:ext cx="7814220" cy="49671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ja-JP" altLang="en-US" sz="3200">
                <a:latin typeface="HGPｺﾞｼｯｸE" panose="020B0900000000000000" pitchFamily="50" charset="-128"/>
                <a:ea typeface="HGPｺﾞｼｯｸE" panose="020B0900000000000000" pitchFamily="50" charset="-128"/>
                <a:cs typeface="メイリオ" panose="020B0604030504040204" pitchFamily="50" charset="-128"/>
              </a:rPr>
              <a:t>簡単にデータマイニング可能なソフトがない</a:t>
            </a:r>
            <a:endParaRPr lang="en-US" sz="3200" dirty="0">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22" name="タイトル 1">
            <a:extLst>
              <a:ext uri="{FF2B5EF4-FFF2-40B4-BE49-F238E27FC236}">
                <a16:creationId xmlns:a16="http://schemas.microsoft.com/office/drawing/2014/main" id="{6AD41126-776D-C8F0-C6E2-D8BCD84542CD}"/>
              </a:ext>
            </a:extLst>
          </p:cNvPr>
          <p:cNvSpPr txBox="1">
            <a:spLocks/>
          </p:cNvSpPr>
          <p:nvPr/>
        </p:nvSpPr>
        <p:spPr>
          <a:xfrm>
            <a:off x="1379017" y="2321013"/>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1600" dirty="0" err="1">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rPr>
              <a:t>cBioPortalがない</a:t>
            </a:r>
            <a:endParaRPr lang="en-US" sz="1600" dirty="0">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4" name="タイトル 1">
            <a:extLst>
              <a:ext uri="{FF2B5EF4-FFF2-40B4-BE49-F238E27FC236}">
                <a16:creationId xmlns:a16="http://schemas.microsoft.com/office/drawing/2014/main" id="{C8C734AE-2EAA-9DAC-7D6F-0E7FF756FAF2}"/>
              </a:ext>
            </a:extLst>
          </p:cNvPr>
          <p:cNvSpPr txBox="1">
            <a:spLocks/>
          </p:cNvSpPr>
          <p:nvPr/>
        </p:nvSpPr>
        <p:spPr>
          <a:xfrm>
            <a:off x="1391054" y="3795126"/>
            <a:ext cx="7821069" cy="49671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err="1">
                <a:latin typeface="HGPｺﾞｼｯｸE" panose="020B0900000000000000" pitchFamily="50" charset="-128"/>
                <a:ea typeface="HGPｺﾞｼｯｸE" panose="020B0900000000000000" pitchFamily="50" charset="-128"/>
                <a:cs typeface="メイリオ" panose="020B0604030504040204" pitchFamily="50" charset="-128"/>
              </a:rPr>
              <a:t>どのような研究が可能かわからない</a:t>
            </a:r>
            <a:endParaRPr lang="en-US" sz="3200" dirty="0">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5" name="タイトル 1">
            <a:extLst>
              <a:ext uri="{FF2B5EF4-FFF2-40B4-BE49-F238E27FC236}">
                <a16:creationId xmlns:a16="http://schemas.microsoft.com/office/drawing/2014/main" id="{00C41708-47E7-9656-E02A-CFB4956273C9}"/>
              </a:ext>
            </a:extLst>
          </p:cNvPr>
          <p:cNvSpPr txBox="1">
            <a:spLocks/>
          </p:cNvSpPr>
          <p:nvPr/>
        </p:nvSpPr>
        <p:spPr>
          <a:xfrm>
            <a:off x="1440291" y="3441089"/>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1600" dirty="0" err="1">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rPr>
              <a:t>具体例をみることでイメージが湧く</a:t>
            </a:r>
            <a:endParaRPr lang="en-US" sz="1600" dirty="0">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6" name="タイトル 1">
            <a:extLst>
              <a:ext uri="{FF2B5EF4-FFF2-40B4-BE49-F238E27FC236}">
                <a16:creationId xmlns:a16="http://schemas.microsoft.com/office/drawing/2014/main" id="{D93C77F4-22F3-4D35-DA2E-7B4ACAA2980B}"/>
              </a:ext>
            </a:extLst>
          </p:cNvPr>
          <p:cNvSpPr txBox="1">
            <a:spLocks/>
          </p:cNvSpPr>
          <p:nvPr/>
        </p:nvSpPr>
        <p:spPr>
          <a:xfrm>
            <a:off x="1391054" y="4833141"/>
            <a:ext cx="7821069" cy="49671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err="1">
                <a:latin typeface="HGPｺﾞｼｯｸE" panose="020B0900000000000000" pitchFamily="50" charset="-128"/>
                <a:ea typeface="HGPｺﾞｼｯｸE" panose="020B0900000000000000" pitchFamily="50" charset="-128"/>
                <a:cs typeface="メイリオ" panose="020B0604030504040204" pitchFamily="50" charset="-128"/>
              </a:rPr>
              <a:t>解析におけるピットフォール</a:t>
            </a:r>
            <a:endParaRPr lang="en-US" sz="3200" dirty="0">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8" name="タイトル 1">
            <a:extLst>
              <a:ext uri="{FF2B5EF4-FFF2-40B4-BE49-F238E27FC236}">
                <a16:creationId xmlns:a16="http://schemas.microsoft.com/office/drawing/2014/main" id="{3E2DF4E1-B50C-9D21-35AA-B78830DE5B19}"/>
              </a:ext>
            </a:extLst>
          </p:cNvPr>
          <p:cNvSpPr txBox="1">
            <a:spLocks/>
          </p:cNvSpPr>
          <p:nvPr/>
        </p:nvSpPr>
        <p:spPr>
          <a:xfrm>
            <a:off x="1440291" y="4479104"/>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1600" dirty="0" err="1">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rPr>
              <a:t>リアルワールドデータ解析の難しさ</a:t>
            </a:r>
            <a:endParaRPr lang="en-US" sz="1600" dirty="0">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Tree>
    <p:extLst>
      <p:ext uri="{BB962C8B-B14F-4D97-AF65-F5344CB8AC3E}">
        <p14:creationId xmlns:p14="http://schemas.microsoft.com/office/powerpoint/2010/main" val="1783659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53B85-1175-2A16-0CE4-81B22E802567}"/>
            </a:ext>
          </a:extLst>
        </p:cNvPr>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C04FCC02-B94D-4BE5-050B-98525560F986}"/>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6</a:t>
            </a:fld>
            <a:endParaRPr lang="en-JP"/>
          </a:p>
        </p:txBody>
      </p:sp>
      <p:sp>
        <p:nvSpPr>
          <p:cNvPr id="2" name="TextBox 1">
            <a:extLst>
              <a:ext uri="{FF2B5EF4-FFF2-40B4-BE49-F238E27FC236}">
                <a16:creationId xmlns:a16="http://schemas.microsoft.com/office/drawing/2014/main" id="{B1380679-D88E-1D03-3A62-A96D56C2B7D3}"/>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C-CATデータ利活用の4つの壁</a:t>
            </a:r>
          </a:p>
        </p:txBody>
      </p:sp>
      <p:cxnSp>
        <p:nvCxnSpPr>
          <p:cNvPr id="3" name="Straight Connector 2">
            <a:extLst>
              <a:ext uri="{FF2B5EF4-FFF2-40B4-BE49-F238E27FC236}">
                <a16:creationId xmlns:a16="http://schemas.microsoft.com/office/drawing/2014/main" id="{41FA744B-8E6B-D154-D4C0-9ACF04A5747B}"/>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タイトル 1">
            <a:extLst>
              <a:ext uri="{FF2B5EF4-FFF2-40B4-BE49-F238E27FC236}">
                <a16:creationId xmlns:a16="http://schemas.microsoft.com/office/drawing/2014/main" id="{2777DC3F-0FB6-0A3F-34E7-809CB7AD5DAE}"/>
              </a:ext>
            </a:extLst>
          </p:cNvPr>
          <p:cNvSpPr txBox="1">
            <a:spLocks/>
          </p:cNvSpPr>
          <p:nvPr/>
        </p:nvSpPr>
        <p:spPr>
          <a:xfrm>
            <a:off x="1341817" y="1543450"/>
            <a:ext cx="7711872" cy="49671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err="1">
                <a:latin typeface="HGPｺﾞｼｯｸE" panose="020B0900000000000000" pitchFamily="50" charset="-128"/>
                <a:ea typeface="HGPｺﾞｼｯｸE" panose="020B0900000000000000" pitchFamily="50" charset="-128"/>
                <a:cs typeface="メイリオ" panose="020B0604030504040204" pitchFamily="50" charset="-128"/>
              </a:rPr>
              <a:t>データ利活用に研究計画・倫理審査が必要</a:t>
            </a:r>
            <a:endParaRPr lang="en-US" sz="3200" dirty="0">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19" name="正方形/長方形 11">
            <a:extLst>
              <a:ext uri="{FF2B5EF4-FFF2-40B4-BE49-F238E27FC236}">
                <a16:creationId xmlns:a16="http://schemas.microsoft.com/office/drawing/2014/main" id="{F6956C3A-6D63-1104-9208-46E9F7C93F43}"/>
              </a:ext>
            </a:extLst>
          </p:cNvPr>
          <p:cNvSpPr/>
          <p:nvPr/>
        </p:nvSpPr>
        <p:spPr>
          <a:xfrm>
            <a:off x="449264" y="1042643"/>
            <a:ext cx="646331" cy="4524315"/>
          </a:xfrm>
          <a:prstGeom prst="rect">
            <a:avLst/>
          </a:prstGeom>
        </p:spPr>
        <p:txBody>
          <a:bodyPr wrap="none">
            <a:spAutoFit/>
          </a:bodyPr>
          <a:lstStyle/>
          <a:p>
            <a:r>
              <a:rPr lang="en-US" altLang="ja-JP" sz="7200" dirty="0">
                <a:solidFill>
                  <a:srgbClr val="FF0000"/>
                </a:solidFill>
                <a:latin typeface="Mongolian Baiti" panose="03000500000000000000" pitchFamily="66" charset="0"/>
                <a:ea typeface="PMingLiU-ExtB" panose="02020500000000000000" pitchFamily="18" charset="-120"/>
                <a:cs typeface="Mongolian Baiti" panose="03000500000000000000" pitchFamily="66" charset="0"/>
              </a:rPr>
              <a:t>1</a:t>
            </a:r>
          </a:p>
          <a:p>
            <a:r>
              <a:rPr lang="en-US" altLang="ja-JP" sz="7200" dirty="0">
                <a:solidFill>
                  <a:schemeClr val="bg1">
                    <a:lumMod val="85000"/>
                  </a:schemeClr>
                </a:solidFill>
                <a:latin typeface="Mongolian Baiti" panose="03000500000000000000" pitchFamily="66" charset="0"/>
                <a:ea typeface="PMingLiU-ExtB" panose="02020500000000000000" pitchFamily="18" charset="-120"/>
                <a:cs typeface="Mongolian Baiti" panose="03000500000000000000" pitchFamily="66" charset="0"/>
              </a:rPr>
              <a:t>2</a:t>
            </a:r>
          </a:p>
          <a:p>
            <a:r>
              <a:rPr lang="en-US" altLang="ja-JP" sz="7200" dirty="0">
                <a:solidFill>
                  <a:schemeClr val="bg1">
                    <a:lumMod val="85000"/>
                  </a:schemeClr>
                </a:solidFill>
                <a:latin typeface="Mongolian Baiti" panose="03000500000000000000" pitchFamily="66" charset="0"/>
                <a:ea typeface="PMingLiU-ExtB" panose="02020500000000000000" pitchFamily="18" charset="-120"/>
                <a:cs typeface="Mongolian Baiti" panose="03000500000000000000" pitchFamily="66" charset="0"/>
              </a:rPr>
              <a:t>3</a:t>
            </a:r>
          </a:p>
          <a:p>
            <a:r>
              <a:rPr lang="en-US" altLang="ja-JP" sz="7200" dirty="0">
                <a:solidFill>
                  <a:schemeClr val="bg1">
                    <a:lumMod val="85000"/>
                  </a:schemeClr>
                </a:solidFill>
                <a:latin typeface="Mongolian Baiti" panose="03000500000000000000" pitchFamily="66" charset="0"/>
                <a:ea typeface="PMingLiU-ExtB" panose="02020500000000000000" pitchFamily="18" charset="-120"/>
                <a:cs typeface="Mongolian Baiti" panose="03000500000000000000" pitchFamily="66" charset="0"/>
              </a:rPr>
              <a:t>4</a:t>
            </a:r>
          </a:p>
        </p:txBody>
      </p:sp>
      <p:sp>
        <p:nvSpPr>
          <p:cNvPr id="20" name="タイトル 1">
            <a:extLst>
              <a:ext uri="{FF2B5EF4-FFF2-40B4-BE49-F238E27FC236}">
                <a16:creationId xmlns:a16="http://schemas.microsoft.com/office/drawing/2014/main" id="{7858E6E4-D3B7-4A8C-70C4-14F4CD1CF7D1}"/>
              </a:ext>
            </a:extLst>
          </p:cNvPr>
          <p:cNvSpPr txBox="1">
            <a:spLocks/>
          </p:cNvSpPr>
          <p:nvPr/>
        </p:nvSpPr>
        <p:spPr>
          <a:xfrm>
            <a:off x="1391054" y="1189413"/>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ja-JP" altLang="en-US" sz="1600">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rPr>
              <a:t>データをみてから研究を考えたいのに</a:t>
            </a:r>
            <a:endParaRPr lang="en-US" sz="1600" dirty="0">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21" name="タイトル 1">
            <a:extLst>
              <a:ext uri="{FF2B5EF4-FFF2-40B4-BE49-F238E27FC236}">
                <a16:creationId xmlns:a16="http://schemas.microsoft.com/office/drawing/2014/main" id="{D7B50665-96DF-4A55-B5AD-06E9695E9AF7}"/>
              </a:ext>
            </a:extLst>
          </p:cNvPr>
          <p:cNvSpPr txBox="1">
            <a:spLocks/>
          </p:cNvSpPr>
          <p:nvPr/>
        </p:nvSpPr>
        <p:spPr>
          <a:xfrm>
            <a:off x="1329781" y="2675050"/>
            <a:ext cx="7814220" cy="49671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ja-JP" altLang="en-US" sz="3200">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簡単にデータマイニング可能なソフトがない</a:t>
            </a:r>
            <a:endParaRPr lang="en-US" sz="3200" dirty="0">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22" name="タイトル 1">
            <a:extLst>
              <a:ext uri="{FF2B5EF4-FFF2-40B4-BE49-F238E27FC236}">
                <a16:creationId xmlns:a16="http://schemas.microsoft.com/office/drawing/2014/main" id="{EEAA178A-C837-95C5-39BF-68A88727465D}"/>
              </a:ext>
            </a:extLst>
          </p:cNvPr>
          <p:cNvSpPr txBox="1">
            <a:spLocks/>
          </p:cNvSpPr>
          <p:nvPr/>
        </p:nvSpPr>
        <p:spPr>
          <a:xfrm>
            <a:off x="1379017" y="2321013"/>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1600" dirty="0" err="1">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cBioPortalがない</a:t>
            </a:r>
            <a:endParaRPr lang="en-US" sz="1600" dirty="0">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4" name="タイトル 1">
            <a:extLst>
              <a:ext uri="{FF2B5EF4-FFF2-40B4-BE49-F238E27FC236}">
                <a16:creationId xmlns:a16="http://schemas.microsoft.com/office/drawing/2014/main" id="{438C4970-3EB4-106B-F76E-F86B6AE84AE1}"/>
              </a:ext>
            </a:extLst>
          </p:cNvPr>
          <p:cNvSpPr txBox="1">
            <a:spLocks/>
          </p:cNvSpPr>
          <p:nvPr/>
        </p:nvSpPr>
        <p:spPr>
          <a:xfrm>
            <a:off x="1391054" y="3795126"/>
            <a:ext cx="7821069" cy="49671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err="1">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どのような研究が可能かわからない</a:t>
            </a:r>
            <a:endParaRPr lang="en-US" sz="3200" dirty="0">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5" name="タイトル 1">
            <a:extLst>
              <a:ext uri="{FF2B5EF4-FFF2-40B4-BE49-F238E27FC236}">
                <a16:creationId xmlns:a16="http://schemas.microsoft.com/office/drawing/2014/main" id="{9D6B0A99-7107-4915-7BB0-165D2400CBBC}"/>
              </a:ext>
            </a:extLst>
          </p:cNvPr>
          <p:cNvSpPr txBox="1">
            <a:spLocks/>
          </p:cNvSpPr>
          <p:nvPr/>
        </p:nvSpPr>
        <p:spPr>
          <a:xfrm>
            <a:off x="1440291" y="3441089"/>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1600" dirty="0" err="1">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具体例をみることでイメージが湧く</a:t>
            </a:r>
            <a:endParaRPr lang="en-US" sz="1600" dirty="0">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6" name="タイトル 1">
            <a:extLst>
              <a:ext uri="{FF2B5EF4-FFF2-40B4-BE49-F238E27FC236}">
                <a16:creationId xmlns:a16="http://schemas.microsoft.com/office/drawing/2014/main" id="{0EF776B2-4F47-59AC-04EC-E417EE1C627C}"/>
              </a:ext>
            </a:extLst>
          </p:cNvPr>
          <p:cNvSpPr txBox="1">
            <a:spLocks/>
          </p:cNvSpPr>
          <p:nvPr/>
        </p:nvSpPr>
        <p:spPr>
          <a:xfrm>
            <a:off x="1391054" y="4833141"/>
            <a:ext cx="7821069" cy="49671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err="1">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生存期間解析におけるピットフォール</a:t>
            </a:r>
            <a:endParaRPr lang="en-US" sz="3200" dirty="0">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8" name="タイトル 1">
            <a:extLst>
              <a:ext uri="{FF2B5EF4-FFF2-40B4-BE49-F238E27FC236}">
                <a16:creationId xmlns:a16="http://schemas.microsoft.com/office/drawing/2014/main" id="{76782422-3EE2-C20B-5454-453E57E1FFF8}"/>
              </a:ext>
            </a:extLst>
          </p:cNvPr>
          <p:cNvSpPr txBox="1">
            <a:spLocks/>
          </p:cNvSpPr>
          <p:nvPr/>
        </p:nvSpPr>
        <p:spPr>
          <a:xfrm>
            <a:off x="1440291" y="4479104"/>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1600" dirty="0" err="1">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リアルワールドデータ解析の難しさ</a:t>
            </a:r>
            <a:endParaRPr lang="en-US" sz="1600" dirty="0">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Tree>
    <p:extLst>
      <p:ext uri="{BB962C8B-B14F-4D97-AF65-F5344CB8AC3E}">
        <p14:creationId xmlns:p14="http://schemas.microsoft.com/office/powerpoint/2010/main" val="2308088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3E0B2-149B-CDD6-6DFB-EEFF0E87528D}"/>
            </a:ext>
          </a:extLst>
        </p:cNvPr>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C5D47682-5CB4-9A39-9837-C5D20AE39243}"/>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7</a:t>
            </a:fld>
            <a:endParaRPr lang="en-JP"/>
          </a:p>
        </p:txBody>
      </p:sp>
      <p:sp>
        <p:nvSpPr>
          <p:cNvPr id="2" name="TextBox 1">
            <a:extLst>
              <a:ext uri="{FF2B5EF4-FFF2-40B4-BE49-F238E27FC236}">
                <a16:creationId xmlns:a16="http://schemas.microsoft.com/office/drawing/2014/main" id="{419D8FF1-CB66-6886-D9F5-352D80E2855A}"/>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診療検索ポータルで眺めてみる</a:t>
            </a:r>
          </a:p>
        </p:txBody>
      </p:sp>
      <p:cxnSp>
        <p:nvCxnSpPr>
          <p:cNvPr id="3" name="Straight Connector 2">
            <a:extLst>
              <a:ext uri="{FF2B5EF4-FFF2-40B4-BE49-F238E27FC236}">
                <a16:creationId xmlns:a16="http://schemas.microsoft.com/office/drawing/2014/main" id="{80AC8382-2395-9B7D-AF22-563CB693DD6A}"/>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9E3CE40-71CA-34EA-6A26-2D6085301279}"/>
              </a:ext>
            </a:extLst>
          </p:cNvPr>
          <p:cNvPicPr>
            <a:picLocks noChangeAspect="1"/>
          </p:cNvPicPr>
          <p:nvPr/>
        </p:nvPicPr>
        <p:blipFill>
          <a:blip r:embed="rId2"/>
          <a:stretch>
            <a:fillRect/>
          </a:stretch>
        </p:blipFill>
        <p:spPr>
          <a:xfrm>
            <a:off x="538655" y="701820"/>
            <a:ext cx="7772400" cy="2109490"/>
          </a:xfrm>
          <a:prstGeom prst="rect">
            <a:avLst/>
          </a:prstGeom>
        </p:spPr>
      </p:pic>
      <p:cxnSp>
        <p:nvCxnSpPr>
          <p:cNvPr id="9" name="Straight Connector 8">
            <a:extLst>
              <a:ext uri="{FF2B5EF4-FFF2-40B4-BE49-F238E27FC236}">
                <a16:creationId xmlns:a16="http://schemas.microsoft.com/office/drawing/2014/main" id="{D1DBBFBD-B10C-0B80-8B52-FE9640BBFFB1}"/>
              </a:ext>
            </a:extLst>
          </p:cNvPr>
          <p:cNvCxnSpPr/>
          <p:nvPr/>
        </p:nvCxnSpPr>
        <p:spPr>
          <a:xfrm>
            <a:off x="704194" y="1629104"/>
            <a:ext cx="430924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168360D3-801D-FF23-6324-5286AB8D8294}"/>
              </a:ext>
            </a:extLst>
          </p:cNvPr>
          <p:cNvPicPr>
            <a:picLocks noChangeAspect="1"/>
          </p:cNvPicPr>
          <p:nvPr/>
        </p:nvPicPr>
        <p:blipFill>
          <a:blip r:embed="rId3"/>
          <a:stretch>
            <a:fillRect/>
          </a:stretch>
        </p:blipFill>
        <p:spPr>
          <a:xfrm>
            <a:off x="832945" y="2811311"/>
            <a:ext cx="6766034" cy="4046689"/>
          </a:xfrm>
          <a:prstGeom prst="rect">
            <a:avLst/>
          </a:prstGeom>
        </p:spPr>
      </p:pic>
      <p:cxnSp>
        <p:nvCxnSpPr>
          <p:cNvPr id="11" name="Straight Connector 10">
            <a:extLst>
              <a:ext uri="{FF2B5EF4-FFF2-40B4-BE49-F238E27FC236}">
                <a16:creationId xmlns:a16="http://schemas.microsoft.com/office/drawing/2014/main" id="{1D90ABDF-CD45-0D7F-0567-CA1F2018C3B8}"/>
              </a:ext>
            </a:extLst>
          </p:cNvPr>
          <p:cNvCxnSpPr>
            <a:cxnSpLocks/>
          </p:cNvCxnSpPr>
          <p:nvPr/>
        </p:nvCxnSpPr>
        <p:spPr>
          <a:xfrm>
            <a:off x="725214" y="2706414"/>
            <a:ext cx="349074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4202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7CA24-B59E-E9CF-3118-888A1975D346}"/>
            </a:ext>
          </a:extLst>
        </p:cNvPr>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38F9C96A-5F75-2B17-933A-D0074CB0533B}"/>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8</a:t>
            </a:fld>
            <a:endParaRPr lang="en-JP"/>
          </a:p>
        </p:txBody>
      </p:sp>
      <p:sp>
        <p:nvSpPr>
          <p:cNvPr id="2" name="TextBox 1">
            <a:extLst>
              <a:ext uri="{FF2B5EF4-FFF2-40B4-BE49-F238E27FC236}">
                <a16:creationId xmlns:a16="http://schemas.microsoft.com/office/drawing/2014/main" id="{C082CFF2-814A-5201-6708-9FA1CCCF6243}"/>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データを入手してから研究を考えれば良い</a:t>
            </a:r>
          </a:p>
        </p:txBody>
      </p:sp>
      <p:cxnSp>
        <p:nvCxnSpPr>
          <p:cNvPr id="3" name="Straight Connector 2">
            <a:extLst>
              <a:ext uri="{FF2B5EF4-FFF2-40B4-BE49-F238E27FC236}">
                <a16:creationId xmlns:a16="http://schemas.microsoft.com/office/drawing/2014/main" id="{B0EB6FE5-6EFB-A30F-1C91-CC1458BE9F04}"/>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9311B46-1CCF-54BB-72EA-9B1F20269D5C}"/>
              </a:ext>
            </a:extLst>
          </p:cNvPr>
          <p:cNvPicPr>
            <a:picLocks noChangeAspect="1"/>
          </p:cNvPicPr>
          <p:nvPr/>
        </p:nvPicPr>
        <p:blipFill>
          <a:blip r:embed="rId2"/>
          <a:stretch>
            <a:fillRect/>
          </a:stretch>
        </p:blipFill>
        <p:spPr>
          <a:xfrm>
            <a:off x="685800" y="857318"/>
            <a:ext cx="7772400" cy="2829712"/>
          </a:xfrm>
          <a:prstGeom prst="rect">
            <a:avLst/>
          </a:prstGeom>
        </p:spPr>
      </p:pic>
      <p:sp>
        <p:nvSpPr>
          <p:cNvPr id="5" name="TextBox 4">
            <a:extLst>
              <a:ext uri="{FF2B5EF4-FFF2-40B4-BE49-F238E27FC236}">
                <a16:creationId xmlns:a16="http://schemas.microsoft.com/office/drawing/2014/main" id="{7F793E6D-5071-4A46-DACC-DFA0474F38A4}"/>
              </a:ext>
            </a:extLst>
          </p:cNvPr>
          <p:cNvSpPr txBox="1"/>
          <p:nvPr/>
        </p:nvSpPr>
        <p:spPr>
          <a:xfrm>
            <a:off x="517635" y="4001907"/>
            <a:ext cx="3570110" cy="1200329"/>
          </a:xfrm>
          <a:prstGeom prst="rect">
            <a:avLst/>
          </a:prstGeom>
          <a:noFill/>
        </p:spPr>
        <p:txBody>
          <a:bodyPr wrap="square" rtlCol="0">
            <a:spAutoFit/>
          </a:bodyPr>
          <a:lstStyle/>
          <a:p>
            <a:r>
              <a:rPr lang="en-JP" dirty="0"/>
              <a:t>できるだけ包括的な研究計画</a:t>
            </a:r>
          </a:p>
          <a:p>
            <a:endParaRPr lang="en-JP" dirty="0"/>
          </a:p>
          <a:p>
            <a:r>
              <a:rPr lang="en-JP" dirty="0"/>
              <a:t>データをみてから研究を考える「データドリブン」型の研究</a:t>
            </a:r>
          </a:p>
        </p:txBody>
      </p:sp>
      <p:pic>
        <p:nvPicPr>
          <p:cNvPr id="10242" name="Picture 2" descr="1: The data-driven research paradigm | Download Scientific Diagram">
            <a:extLst>
              <a:ext uri="{FF2B5EF4-FFF2-40B4-BE49-F238E27FC236}">
                <a16:creationId xmlns:a16="http://schemas.microsoft.com/office/drawing/2014/main" id="{C2579030-84A7-2BB9-FCCC-0BCF182A4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065" y="3729036"/>
            <a:ext cx="4686300" cy="294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236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B578F-DB8B-0211-6D84-526A0E8D3B19}"/>
            </a:ext>
          </a:extLst>
        </p:cNvPr>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19B5F6CB-A980-DB91-A9D6-FAF39FC3AF92}"/>
              </a:ext>
            </a:extLst>
          </p:cNvPr>
          <p:cNvSpPr>
            <a:spLocks noGrp="1"/>
          </p:cNvSpPr>
          <p:nvPr>
            <p:ph type="sldNum" sz="quarter" idx="12"/>
          </p:nvPr>
        </p:nvSpPr>
        <p:spPr>
          <a:xfrm>
            <a:off x="8626365" y="6492874"/>
            <a:ext cx="517634" cy="365125"/>
          </a:xfrm>
        </p:spPr>
        <p:txBody>
          <a:bodyPr/>
          <a:lstStyle/>
          <a:p>
            <a:fld id="{5B1CBFC8-6C5E-6342-AD79-951C370F4C2C}" type="slidenum">
              <a:rPr lang="en-JP" smtClean="0"/>
              <a:t>9</a:t>
            </a:fld>
            <a:endParaRPr lang="en-JP"/>
          </a:p>
        </p:txBody>
      </p:sp>
      <p:sp>
        <p:nvSpPr>
          <p:cNvPr id="2" name="TextBox 1">
            <a:extLst>
              <a:ext uri="{FF2B5EF4-FFF2-40B4-BE49-F238E27FC236}">
                <a16:creationId xmlns:a16="http://schemas.microsoft.com/office/drawing/2014/main" id="{2247CBB9-F8E4-4961-6B49-8433833B0C47}"/>
              </a:ext>
            </a:extLst>
          </p:cNvPr>
          <p:cNvSpPr txBox="1"/>
          <p:nvPr/>
        </p:nvSpPr>
        <p:spPr>
          <a:xfrm>
            <a:off x="21020" y="109529"/>
            <a:ext cx="9122980" cy="523220"/>
          </a:xfrm>
          <a:prstGeom prst="rect">
            <a:avLst/>
          </a:prstGeom>
          <a:noFill/>
        </p:spPr>
        <p:txBody>
          <a:bodyPr wrap="square" rtlCol="0">
            <a:spAutoFit/>
          </a:bodyPr>
          <a:lstStyle/>
          <a:p>
            <a:pPr algn="ctr"/>
            <a:r>
              <a:rPr lang="en-JP" sz="2800" dirty="0">
                <a:latin typeface="Yu Gothic" panose="020B0400000000000000" pitchFamily="34" charset="-128"/>
                <a:ea typeface="Yu Gothic" panose="020B0400000000000000" pitchFamily="34" charset="-128"/>
              </a:rPr>
              <a:t>C-CATデータ利活用の4つの壁</a:t>
            </a:r>
          </a:p>
        </p:txBody>
      </p:sp>
      <p:cxnSp>
        <p:nvCxnSpPr>
          <p:cNvPr id="3" name="Straight Connector 2">
            <a:extLst>
              <a:ext uri="{FF2B5EF4-FFF2-40B4-BE49-F238E27FC236}">
                <a16:creationId xmlns:a16="http://schemas.microsoft.com/office/drawing/2014/main" id="{EAEBACF0-4F22-4D81-2119-E1FE066A6AA7}"/>
              </a:ext>
            </a:extLst>
          </p:cNvPr>
          <p:cNvCxnSpPr/>
          <p:nvPr/>
        </p:nvCxnSpPr>
        <p:spPr>
          <a:xfrm>
            <a:off x="317388" y="632749"/>
            <a:ext cx="8529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タイトル 1">
            <a:extLst>
              <a:ext uri="{FF2B5EF4-FFF2-40B4-BE49-F238E27FC236}">
                <a16:creationId xmlns:a16="http://schemas.microsoft.com/office/drawing/2014/main" id="{01A434B9-7E03-44F8-AD54-34E00011339F}"/>
              </a:ext>
            </a:extLst>
          </p:cNvPr>
          <p:cNvSpPr txBox="1">
            <a:spLocks/>
          </p:cNvSpPr>
          <p:nvPr/>
        </p:nvSpPr>
        <p:spPr>
          <a:xfrm>
            <a:off x="1341817" y="1543450"/>
            <a:ext cx="7711872" cy="49671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err="1">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データ利活用に研究計画・倫理審査が必要</a:t>
            </a:r>
            <a:endParaRPr lang="en-US" sz="3200" dirty="0">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19" name="正方形/長方形 11">
            <a:extLst>
              <a:ext uri="{FF2B5EF4-FFF2-40B4-BE49-F238E27FC236}">
                <a16:creationId xmlns:a16="http://schemas.microsoft.com/office/drawing/2014/main" id="{FAC06F2F-8E19-7253-0D01-7B25A6D4F4E9}"/>
              </a:ext>
            </a:extLst>
          </p:cNvPr>
          <p:cNvSpPr/>
          <p:nvPr/>
        </p:nvSpPr>
        <p:spPr>
          <a:xfrm>
            <a:off x="449264" y="1042643"/>
            <a:ext cx="646331" cy="4524315"/>
          </a:xfrm>
          <a:prstGeom prst="rect">
            <a:avLst/>
          </a:prstGeom>
        </p:spPr>
        <p:txBody>
          <a:bodyPr wrap="none">
            <a:spAutoFit/>
          </a:bodyPr>
          <a:lstStyle/>
          <a:p>
            <a:r>
              <a:rPr lang="en-US" altLang="ja-JP" sz="7200" dirty="0">
                <a:solidFill>
                  <a:schemeClr val="bg1">
                    <a:lumMod val="85000"/>
                  </a:schemeClr>
                </a:solidFill>
                <a:latin typeface="Mongolian Baiti" panose="03000500000000000000" pitchFamily="66" charset="0"/>
                <a:ea typeface="PMingLiU-ExtB" panose="02020500000000000000" pitchFamily="18" charset="-120"/>
                <a:cs typeface="Mongolian Baiti" panose="03000500000000000000" pitchFamily="66" charset="0"/>
              </a:rPr>
              <a:t>1</a:t>
            </a:r>
          </a:p>
          <a:p>
            <a:r>
              <a:rPr lang="en-US" altLang="ja-JP" sz="7200" dirty="0">
                <a:solidFill>
                  <a:srgbClr val="FF0000"/>
                </a:solidFill>
                <a:latin typeface="Mongolian Baiti" panose="03000500000000000000" pitchFamily="66" charset="0"/>
                <a:ea typeface="PMingLiU-ExtB" panose="02020500000000000000" pitchFamily="18" charset="-120"/>
                <a:cs typeface="Mongolian Baiti" panose="03000500000000000000" pitchFamily="66" charset="0"/>
              </a:rPr>
              <a:t>2</a:t>
            </a:r>
          </a:p>
          <a:p>
            <a:r>
              <a:rPr lang="en-US" altLang="ja-JP" sz="7200" dirty="0">
                <a:solidFill>
                  <a:schemeClr val="bg1">
                    <a:lumMod val="85000"/>
                  </a:schemeClr>
                </a:solidFill>
                <a:latin typeface="Mongolian Baiti" panose="03000500000000000000" pitchFamily="66" charset="0"/>
                <a:ea typeface="PMingLiU-ExtB" panose="02020500000000000000" pitchFamily="18" charset="-120"/>
                <a:cs typeface="Mongolian Baiti" panose="03000500000000000000" pitchFamily="66" charset="0"/>
              </a:rPr>
              <a:t>3</a:t>
            </a:r>
          </a:p>
          <a:p>
            <a:r>
              <a:rPr lang="en-US" altLang="ja-JP" sz="7200" dirty="0">
                <a:solidFill>
                  <a:schemeClr val="bg1">
                    <a:lumMod val="85000"/>
                  </a:schemeClr>
                </a:solidFill>
                <a:latin typeface="Mongolian Baiti" panose="03000500000000000000" pitchFamily="66" charset="0"/>
                <a:ea typeface="PMingLiU-ExtB" panose="02020500000000000000" pitchFamily="18" charset="-120"/>
                <a:cs typeface="Mongolian Baiti" panose="03000500000000000000" pitchFamily="66" charset="0"/>
              </a:rPr>
              <a:t>4</a:t>
            </a:r>
          </a:p>
        </p:txBody>
      </p:sp>
      <p:sp>
        <p:nvSpPr>
          <p:cNvPr id="20" name="タイトル 1">
            <a:extLst>
              <a:ext uri="{FF2B5EF4-FFF2-40B4-BE49-F238E27FC236}">
                <a16:creationId xmlns:a16="http://schemas.microsoft.com/office/drawing/2014/main" id="{347D4C8D-222E-B921-6CC0-16B019FBD14C}"/>
              </a:ext>
            </a:extLst>
          </p:cNvPr>
          <p:cNvSpPr txBox="1">
            <a:spLocks/>
          </p:cNvSpPr>
          <p:nvPr/>
        </p:nvSpPr>
        <p:spPr>
          <a:xfrm>
            <a:off x="1391054" y="1189413"/>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ja-JP" altLang="en-US" sz="1600">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データをみてから研究を考えたいのに</a:t>
            </a:r>
            <a:endParaRPr lang="en-US" sz="1600" dirty="0">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21" name="タイトル 1">
            <a:extLst>
              <a:ext uri="{FF2B5EF4-FFF2-40B4-BE49-F238E27FC236}">
                <a16:creationId xmlns:a16="http://schemas.microsoft.com/office/drawing/2014/main" id="{AF1540DF-EB52-ECA3-5604-889B54273C4F}"/>
              </a:ext>
            </a:extLst>
          </p:cNvPr>
          <p:cNvSpPr txBox="1">
            <a:spLocks/>
          </p:cNvSpPr>
          <p:nvPr/>
        </p:nvSpPr>
        <p:spPr>
          <a:xfrm>
            <a:off x="1329781" y="2675050"/>
            <a:ext cx="7814220" cy="49671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ja-JP" altLang="en-US" sz="3200">
                <a:solidFill>
                  <a:schemeClr val="tx1"/>
                </a:solidFill>
                <a:latin typeface="HGPｺﾞｼｯｸE" panose="020B0900000000000000" pitchFamily="50" charset="-128"/>
                <a:ea typeface="HGPｺﾞｼｯｸE" panose="020B0900000000000000" pitchFamily="50" charset="-128"/>
                <a:cs typeface="メイリオ" panose="020B0604030504040204" pitchFamily="50" charset="-128"/>
              </a:rPr>
              <a:t>簡単にデータマイニング可能なソフトがない</a:t>
            </a:r>
            <a:endParaRPr lang="en-US" sz="3200" dirty="0">
              <a:solidFill>
                <a:schemeClr val="tx1"/>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22" name="タイトル 1">
            <a:extLst>
              <a:ext uri="{FF2B5EF4-FFF2-40B4-BE49-F238E27FC236}">
                <a16:creationId xmlns:a16="http://schemas.microsoft.com/office/drawing/2014/main" id="{B7A2C321-F701-BF6E-D127-FB2AE89E786D}"/>
              </a:ext>
            </a:extLst>
          </p:cNvPr>
          <p:cNvSpPr txBox="1">
            <a:spLocks/>
          </p:cNvSpPr>
          <p:nvPr/>
        </p:nvSpPr>
        <p:spPr>
          <a:xfrm>
            <a:off x="1379017" y="2321013"/>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1600" dirty="0" err="1">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rPr>
              <a:t>cBioPortalがない</a:t>
            </a:r>
            <a:endParaRPr lang="en-US" sz="1600" dirty="0">
              <a:solidFill>
                <a:srgbClr val="0070C0"/>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4" name="タイトル 1">
            <a:extLst>
              <a:ext uri="{FF2B5EF4-FFF2-40B4-BE49-F238E27FC236}">
                <a16:creationId xmlns:a16="http://schemas.microsoft.com/office/drawing/2014/main" id="{5F99F5A4-31F8-EF79-77C7-3500C8FA65EF}"/>
              </a:ext>
            </a:extLst>
          </p:cNvPr>
          <p:cNvSpPr txBox="1">
            <a:spLocks/>
          </p:cNvSpPr>
          <p:nvPr/>
        </p:nvSpPr>
        <p:spPr>
          <a:xfrm>
            <a:off x="1391054" y="3795126"/>
            <a:ext cx="7821069" cy="49671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err="1">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どのような研究が可能かわからない</a:t>
            </a:r>
            <a:endParaRPr lang="en-US" sz="3200" dirty="0">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5" name="タイトル 1">
            <a:extLst>
              <a:ext uri="{FF2B5EF4-FFF2-40B4-BE49-F238E27FC236}">
                <a16:creationId xmlns:a16="http://schemas.microsoft.com/office/drawing/2014/main" id="{30E3D546-9853-25BA-7E08-A8B30D8FE49B}"/>
              </a:ext>
            </a:extLst>
          </p:cNvPr>
          <p:cNvSpPr txBox="1">
            <a:spLocks/>
          </p:cNvSpPr>
          <p:nvPr/>
        </p:nvSpPr>
        <p:spPr>
          <a:xfrm>
            <a:off x="1440291" y="3441089"/>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1600" dirty="0" err="1">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具体例をみることでイメージが湧く</a:t>
            </a:r>
            <a:endParaRPr lang="en-US" sz="1600" dirty="0">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6" name="タイトル 1">
            <a:extLst>
              <a:ext uri="{FF2B5EF4-FFF2-40B4-BE49-F238E27FC236}">
                <a16:creationId xmlns:a16="http://schemas.microsoft.com/office/drawing/2014/main" id="{6E4BF69F-2BEA-E5A8-39C8-60122B698B61}"/>
              </a:ext>
            </a:extLst>
          </p:cNvPr>
          <p:cNvSpPr txBox="1">
            <a:spLocks/>
          </p:cNvSpPr>
          <p:nvPr/>
        </p:nvSpPr>
        <p:spPr>
          <a:xfrm>
            <a:off x="1391054" y="4833141"/>
            <a:ext cx="7821069" cy="49671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dirty="0" err="1">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生存期間解析におけるピットフォール</a:t>
            </a:r>
            <a:endParaRPr lang="en-US" sz="3200" dirty="0">
              <a:solidFill>
                <a:schemeClr val="bg1">
                  <a:lumMod val="75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
        <p:nvSpPr>
          <p:cNvPr id="8" name="タイトル 1">
            <a:extLst>
              <a:ext uri="{FF2B5EF4-FFF2-40B4-BE49-F238E27FC236}">
                <a16:creationId xmlns:a16="http://schemas.microsoft.com/office/drawing/2014/main" id="{9FA4CC1B-F39C-6621-8A1D-0A24D7E838DE}"/>
              </a:ext>
            </a:extLst>
          </p:cNvPr>
          <p:cNvSpPr txBox="1">
            <a:spLocks/>
          </p:cNvSpPr>
          <p:nvPr/>
        </p:nvSpPr>
        <p:spPr>
          <a:xfrm>
            <a:off x="1440291" y="4479104"/>
            <a:ext cx="4503524" cy="41465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1600" dirty="0" err="1">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rPr>
              <a:t>リアルワールドデータ解析の難しさ</a:t>
            </a:r>
            <a:endParaRPr lang="en-US" sz="1600" dirty="0">
              <a:solidFill>
                <a:schemeClr val="accent4">
                  <a:lumMod val="20000"/>
                  <a:lumOff val="80000"/>
                </a:schemeClr>
              </a:solidFill>
              <a:latin typeface="HGPｺﾞｼｯｸE" panose="020B0900000000000000" pitchFamily="50" charset="-128"/>
              <a:ea typeface="HGPｺﾞｼｯｸE" panose="020B0900000000000000" pitchFamily="50" charset="-128"/>
              <a:cs typeface="メイリオ" panose="020B0604030504040204" pitchFamily="50" charset="-128"/>
            </a:endParaRPr>
          </a:p>
        </p:txBody>
      </p:sp>
    </p:spTree>
    <p:extLst>
      <p:ext uri="{BB962C8B-B14F-4D97-AF65-F5344CB8AC3E}">
        <p14:creationId xmlns:p14="http://schemas.microsoft.com/office/powerpoint/2010/main" val="39992626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572</TotalTime>
  <Words>1016</Words>
  <Application>Microsoft Macintosh PowerPoint</Application>
  <PresentationFormat>On-screen Show (4:3)</PresentationFormat>
  <Paragraphs>352</Paragraphs>
  <Slides>43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-apple-system</vt:lpstr>
      <vt:lpstr>HGPｺﾞｼｯｸE</vt:lpstr>
      <vt:lpstr>Hiragino Kaku Gothic Pro W3</vt:lpstr>
      <vt:lpstr>Yu Gothic</vt:lpstr>
      <vt:lpstr>游ゴシック Medium</vt:lpstr>
      <vt:lpstr>Aptos</vt:lpstr>
      <vt:lpstr>Aptos Display</vt:lpstr>
      <vt:lpstr>Arial</vt:lpstr>
      <vt:lpstr>Helvetica</vt:lpstr>
      <vt:lpstr>Mongolian Baiti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政周 池上</dc:creator>
  <cp:lastModifiedBy>政周 池上</cp:lastModifiedBy>
  <cp:revision>7</cp:revision>
  <dcterms:created xsi:type="dcterms:W3CDTF">2024-10-03T04:52:50Z</dcterms:created>
  <dcterms:modified xsi:type="dcterms:W3CDTF">2024-10-09T14:18:51Z</dcterms:modified>
</cp:coreProperties>
</file>